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922" r:id="rId2"/>
    <p:sldId id="806" r:id="rId3"/>
    <p:sldId id="346" r:id="rId4"/>
    <p:sldId id="923" r:id="rId5"/>
    <p:sldId id="858" r:id="rId6"/>
    <p:sldId id="347" r:id="rId7"/>
    <p:sldId id="551" r:id="rId8"/>
    <p:sldId id="353" r:id="rId9"/>
    <p:sldId id="390" r:id="rId10"/>
    <p:sldId id="364" r:id="rId11"/>
    <p:sldId id="936" r:id="rId12"/>
    <p:sldId id="930" r:id="rId13"/>
    <p:sldId id="925" r:id="rId14"/>
    <p:sldId id="931" r:id="rId15"/>
    <p:sldId id="934" r:id="rId16"/>
    <p:sldId id="932" r:id="rId17"/>
    <p:sldId id="935" r:id="rId18"/>
    <p:sldId id="939" r:id="rId19"/>
    <p:sldId id="940" r:id="rId20"/>
    <p:sldId id="941" r:id="rId21"/>
    <p:sldId id="943" r:id="rId22"/>
    <p:sldId id="945" r:id="rId23"/>
    <p:sldId id="946" r:id="rId24"/>
    <p:sldId id="947" r:id="rId25"/>
    <p:sldId id="949" r:id="rId26"/>
    <p:sldId id="950" r:id="rId27"/>
    <p:sldId id="929" r:id="rId28"/>
    <p:sldId id="942" r:id="rId29"/>
    <p:sldId id="944" r:id="rId30"/>
    <p:sldId id="937" r:id="rId31"/>
    <p:sldId id="952" r:id="rId32"/>
    <p:sldId id="953" r:id="rId33"/>
    <p:sldId id="954" r:id="rId34"/>
    <p:sldId id="955" r:id="rId35"/>
    <p:sldId id="951" r:id="rId36"/>
    <p:sldId id="560" r:id="rId37"/>
    <p:sldId id="958" r:id="rId38"/>
    <p:sldId id="959" r:id="rId39"/>
    <p:sldId id="961" r:id="rId40"/>
    <p:sldId id="962" r:id="rId41"/>
    <p:sldId id="963" r:id="rId42"/>
    <p:sldId id="964" r:id="rId43"/>
    <p:sldId id="965" r:id="rId44"/>
    <p:sldId id="938" r:id="rId45"/>
    <p:sldId id="967" r:id="rId46"/>
    <p:sldId id="968" r:id="rId47"/>
    <p:sldId id="969" r:id="rId48"/>
    <p:sldId id="970" r:id="rId49"/>
    <p:sldId id="971" r:id="rId50"/>
    <p:sldId id="972" r:id="rId51"/>
    <p:sldId id="973" r:id="rId52"/>
    <p:sldId id="974" r:id="rId53"/>
    <p:sldId id="977" r:id="rId54"/>
    <p:sldId id="975" r:id="rId55"/>
    <p:sldId id="976" r:id="rId56"/>
    <p:sldId id="979" r:id="rId57"/>
    <p:sldId id="978" r:id="rId58"/>
    <p:sldId id="980" r:id="rId59"/>
    <p:sldId id="982" r:id="rId60"/>
    <p:sldId id="981"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8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8"/>
    <p:restoredTop sz="75228"/>
  </p:normalViewPr>
  <p:slideViewPr>
    <p:cSldViewPr snapToObjects="1">
      <p:cViewPr>
        <p:scale>
          <a:sx n="60" d="100"/>
          <a:sy n="60" d="100"/>
        </p:scale>
        <p:origin x="2152" y="5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FA98CD-EEBD-784E-ABF0-1C82D1B0BE16}" type="datetimeFigureOut">
              <a:rPr lang="en-US" smtClean="0"/>
              <a:pPr/>
              <a:t>3/31/23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E11110-69A9-534B-B897-8F1ACBFD97DC}" type="slidenum">
              <a:rPr lang="en-US" smtClean="0"/>
              <a:pPr/>
              <a:t>‹#›</a:t>
            </a:fld>
            <a:endParaRPr lang="en-US"/>
          </a:p>
        </p:txBody>
      </p:sp>
    </p:spTree>
    <p:extLst>
      <p:ext uri="{BB962C8B-B14F-4D97-AF65-F5344CB8AC3E}">
        <p14:creationId xmlns:p14="http://schemas.microsoft.com/office/powerpoint/2010/main" val="1484779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24893D-EDF3-4F49-AC6A-C753D3352611}" type="datetimeFigureOut">
              <a:rPr lang="en-US" smtClean="0"/>
              <a:pPr/>
              <a:t>3/31/23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426C3B-F2ED-7547-9469-A9A10CB3D658}" type="slidenum">
              <a:rPr lang="en-US" smtClean="0"/>
              <a:pPr/>
              <a:t>‹#›</a:t>
            </a:fld>
            <a:endParaRPr lang="en-US"/>
          </a:p>
        </p:txBody>
      </p:sp>
    </p:spTree>
    <p:extLst>
      <p:ext uri="{BB962C8B-B14F-4D97-AF65-F5344CB8AC3E}">
        <p14:creationId xmlns:p14="http://schemas.microsoft.com/office/powerpoint/2010/main" val="37720401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a:t>
            </a:fld>
            <a:endParaRPr lang="en-US"/>
          </a:p>
        </p:txBody>
      </p:sp>
    </p:spTree>
    <p:extLst>
      <p:ext uri="{BB962C8B-B14F-4D97-AF65-F5344CB8AC3E}">
        <p14:creationId xmlns:p14="http://schemas.microsoft.com/office/powerpoint/2010/main" val="105967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departure from Moore’s law indicates that the transition between these technologies introduced a new cost-scaling regime.</a:t>
            </a:r>
          </a:p>
          <a:p>
            <a:r>
              <a:rPr lang="en-US" dirty="0"/>
              <a:t>https://</a:t>
            </a:r>
            <a:r>
              <a:rPr lang="en-US" dirty="0" err="1"/>
              <a:t>www.genome.gov</a:t>
            </a:r>
            <a:r>
              <a:rPr lang="en-US" dirty="0"/>
              <a:t>/12011239/</a:t>
            </a:r>
          </a:p>
          <a:p>
            <a:r>
              <a:rPr lang="en-US" dirty="0"/>
              <a:t>turning point 2005</a:t>
            </a:r>
          </a:p>
          <a:p>
            <a:endParaRPr lang="en-US" dirty="0"/>
          </a:p>
          <a:p>
            <a:r>
              <a:rPr lang="en-US" dirty="0" err="1"/>
              <a:t>Illuminar</a:t>
            </a:r>
            <a:r>
              <a:rPr lang="en-US" dirty="0"/>
              <a:t> </a:t>
            </a:r>
            <a:r>
              <a:rPr lang="en-US" dirty="0" err="1"/>
              <a:t>XTen</a:t>
            </a:r>
            <a:r>
              <a:rPr lang="en-US" dirty="0"/>
              <a:t> $1000</a:t>
            </a:r>
          </a:p>
          <a:p>
            <a:r>
              <a:rPr lang="en-US" dirty="0"/>
              <a:t>$100</a:t>
            </a:r>
          </a:p>
          <a:p>
            <a:r>
              <a:rPr lang="en-US" dirty="0"/>
              <a:t>Bottleneck:</a:t>
            </a:r>
            <a:r>
              <a:rPr lang="en-US" baseline="0" dirty="0"/>
              <a:t>  informatics and analytics</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5</a:t>
            </a:fld>
            <a:endParaRPr lang="en-US"/>
          </a:p>
        </p:txBody>
      </p:sp>
    </p:spTree>
    <p:extLst>
      <p:ext uri="{BB962C8B-B14F-4D97-AF65-F5344CB8AC3E}">
        <p14:creationId xmlns:p14="http://schemas.microsoft.com/office/powerpoint/2010/main" val="298845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sz="1200" dirty="0"/>
              <a:t>Potential small proportion of ancestry in Oceanic populations that is derived from an early out-of-Africa migration (turquoise).</a:t>
            </a:r>
          </a:p>
          <a:p>
            <a:pPr marL="285750" indent="-285750">
              <a:buFont typeface="Arial" charset="0"/>
              <a:buChar char="•"/>
            </a:pPr>
            <a:r>
              <a:rPr lang="en-US" sz="1200" dirty="0"/>
              <a:t>Present day Europeans comprise admixture between three ancestral groups (ANE, ancient north Eurasian; EEF, early European farmer; WHG, west European hunter-gatherer).</a:t>
            </a:r>
          </a:p>
          <a:p>
            <a:pPr marL="285750" indent="-285750">
              <a:buFont typeface="Arial" charset="0"/>
              <a:buChar char="•"/>
            </a:pPr>
            <a:r>
              <a:rPr lang="en-US" sz="1200" dirty="0"/>
              <a:t>East Asian people have about 20% more Neanderthal sequences compared to European people.</a:t>
            </a:r>
          </a:p>
          <a:p>
            <a:pPr marL="285750" indent="-285750">
              <a:buFont typeface="Arial" charset="0"/>
              <a:buChar char="•"/>
            </a:pPr>
            <a:endParaRPr lang="en-US" sz="1200" dirty="0"/>
          </a:p>
          <a:p>
            <a:pPr marL="285750" indent="-285750">
              <a:buFont typeface="Arial" charset="0"/>
              <a:buChar char="•"/>
            </a:pPr>
            <a:endParaRPr lang="en-US" sz="1200" dirty="0"/>
          </a:p>
          <a:p>
            <a:pPr marL="285750" indent="-285750">
              <a:buFont typeface="Arial" charset="0"/>
              <a:buChar char="•"/>
            </a:pPr>
            <a:r>
              <a:rPr lang="en-US" sz="1200" dirty="0"/>
              <a:t>Potential small proportion of ancestry in Oceanic populations that is derived from an early out-of-Africa migration (turquoise).</a:t>
            </a:r>
          </a:p>
          <a:p>
            <a:pPr marL="285750" indent="-285750">
              <a:buFont typeface="Arial" charset="0"/>
              <a:buChar char="•"/>
            </a:pPr>
            <a:r>
              <a:rPr lang="en-US" sz="1200" dirty="0"/>
              <a:t>Present day Europeans comprise admixture between three ancestral groups (ANE, ancient north Eurasian; EEF, early European farmer; WHG, west European hunter-gatherer).</a:t>
            </a:r>
          </a:p>
          <a:p>
            <a:pPr marL="285750" indent="-285750">
              <a:buFont typeface="Arial" charset="0"/>
              <a:buChar char="•"/>
            </a:pPr>
            <a:r>
              <a:rPr lang="en-US" sz="1200" dirty="0"/>
              <a:t>East Asian people have about 20% more Neanderthal sequences compared to European people, which may reflect the effects of natural selection, the occurrence of further admixture events in the ancestors of present-day East Asians after the population split from Europeans or the dilution of Neanderthal ancestry in Europeans owing to admixture with populations that did not contain considerable levels of Neanderthal sequences.</a:t>
            </a:r>
          </a:p>
        </p:txBody>
      </p:sp>
      <p:sp>
        <p:nvSpPr>
          <p:cNvPr id="4" name="Slide Number Placeholder 3"/>
          <p:cNvSpPr>
            <a:spLocks noGrp="1"/>
          </p:cNvSpPr>
          <p:nvPr>
            <p:ph type="sldNum" sz="quarter" idx="10"/>
          </p:nvPr>
        </p:nvSpPr>
        <p:spPr/>
        <p:txBody>
          <a:bodyPr/>
          <a:lstStyle/>
          <a:p>
            <a:fld id="{7EDE0FBC-D748-A540-91B8-36363462630A}" type="slidenum">
              <a:rPr lang="en-US" smtClean="0"/>
              <a:t>6</a:t>
            </a:fld>
            <a:endParaRPr lang="en-US"/>
          </a:p>
        </p:txBody>
      </p:sp>
    </p:spTree>
    <p:extLst>
      <p:ext uri="{BB962C8B-B14F-4D97-AF65-F5344CB8AC3E}">
        <p14:creationId xmlns:p14="http://schemas.microsoft.com/office/powerpoint/2010/main" val="2328463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dirty="0"/>
              <a:t>A – Total number of samples sequenced; B – Source of DNA (blood (</a:t>
            </a:r>
            <a:r>
              <a:rPr lang="en-US" dirty="0" err="1"/>
              <a:t>bld</a:t>
            </a:r>
            <a:r>
              <a:rPr lang="en-US" dirty="0"/>
              <a:t>) or LCL); C – Gender composition (Male/Female); D – Number that are part of mother-father-child trios (t), parent-child duos (d) or singletons (s).</a:t>
            </a:r>
          </a:p>
          <a:p>
            <a:pPr defTabSz="864931">
              <a:defRPr/>
            </a:pPr>
            <a:r>
              <a:rPr lang="en-US" dirty="0"/>
              <a:t>What’s ACB, PEL, ITU, GIH, STU?</a:t>
            </a:r>
          </a:p>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7</a:t>
            </a:fld>
            <a:endParaRPr lang="en-US"/>
          </a:p>
        </p:txBody>
      </p:sp>
    </p:spTree>
    <p:extLst>
      <p:ext uri="{BB962C8B-B14F-4D97-AF65-F5344CB8AC3E}">
        <p14:creationId xmlns:p14="http://schemas.microsoft.com/office/powerpoint/2010/main" val="3407003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Genomics</a:t>
            </a:r>
          </a:p>
          <a:p>
            <a:r>
              <a:rPr lang="en-US" dirty="0"/>
              <a:t>Facebook?</a:t>
            </a:r>
            <a:r>
              <a:rPr lang="en-US" baseline="0" dirty="0"/>
              <a:t> </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9</a:t>
            </a:fld>
            <a:endParaRPr lang="en-US"/>
          </a:p>
        </p:txBody>
      </p:sp>
    </p:spTree>
    <p:extLst>
      <p:ext uri="{BB962C8B-B14F-4D97-AF65-F5344CB8AC3E}">
        <p14:creationId xmlns:p14="http://schemas.microsoft.com/office/powerpoint/2010/main" val="1462318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99.98% of Americans would be correctly re-identified in any dataset using 15 demographic attributes.</a:t>
            </a:r>
          </a:p>
          <a:p>
            <a:endParaRPr lang="en-US" dirty="0"/>
          </a:p>
        </p:txBody>
      </p:sp>
      <p:sp>
        <p:nvSpPr>
          <p:cNvPr id="4" name="Slide Number Placeholder 3"/>
          <p:cNvSpPr>
            <a:spLocks noGrp="1"/>
          </p:cNvSpPr>
          <p:nvPr>
            <p:ph type="sldNum" sz="quarter" idx="5"/>
          </p:nvPr>
        </p:nvSpPr>
        <p:spPr/>
        <p:txBody>
          <a:bodyPr/>
          <a:lstStyle/>
          <a:p>
            <a:fld id="{52426C3B-F2ED-7547-9469-A9A10CB3D658}" type="slidenum">
              <a:rPr lang="en-US" smtClean="0"/>
              <a:pPr/>
              <a:t>27</a:t>
            </a:fld>
            <a:endParaRPr lang="en-US"/>
          </a:p>
        </p:txBody>
      </p:sp>
    </p:spTree>
    <p:extLst>
      <p:ext uri="{BB962C8B-B14F-4D97-AF65-F5344CB8AC3E}">
        <p14:creationId xmlns:p14="http://schemas.microsoft.com/office/powerpoint/2010/main" val="159972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FBF0EF-A76C-FF44-B7A8-8B95C0283850}" type="datetime1">
              <a:rPr lang="en-US" smtClean="0"/>
              <a:pPr/>
              <a:t>3/31/23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955AC5-BC51-8843-95F1-0C9DCCFF52AC}" type="datetime1">
              <a:rPr lang="en-US" smtClean="0"/>
              <a:pPr/>
              <a:t>3/31/23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53BEC5-D574-D74A-87B2-7E1E50CFB61C}" type="datetime1">
              <a:rPr lang="en-US" smtClean="0"/>
              <a:pPr/>
              <a:t>3/31/23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2D3C8A-11EB-C048-8B54-B9AE5BA14B53}" type="datetime1">
              <a:rPr lang="en-US" smtClean="0"/>
              <a:pPr/>
              <a:t>3/31/23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AC462D-CB94-8147-BA05-36C1D38A557D}" type="datetime1">
              <a:rPr lang="en-US" smtClean="0"/>
              <a:pPr/>
              <a:t>3/31/23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678F87-B18E-8A44-8EDB-6DE42A4BADCB}" type="datetime1">
              <a:rPr lang="en-US" smtClean="0"/>
              <a:pPr/>
              <a:t>3/31/23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03640B-F938-B64E-85BA-8EE36F96C06F}" type="datetime1">
              <a:rPr lang="en-US" smtClean="0"/>
              <a:pPr/>
              <a:t>3/31/23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339AC6-0AB6-524D-9993-84B61EC9F813}" type="datetime1">
              <a:rPr lang="en-US" smtClean="0"/>
              <a:pPr/>
              <a:t>3/31/23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32098-6A86-B346-AEDD-9B8B4213F540}" type="datetime1">
              <a:rPr lang="en-US" smtClean="0"/>
              <a:pPr/>
              <a:t>3/31/23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17D4A-873E-0647-A7DB-854624EB6C9A}" type="datetime1">
              <a:rPr lang="en-US" smtClean="0"/>
              <a:pPr/>
              <a:t>3/31/23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FBFF8A-B0D2-914B-8C15-14FCDD608BC4}" type="datetime1">
              <a:rPr lang="en-US" smtClean="0"/>
              <a:pPr/>
              <a:t>3/31/23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286D7-7C42-254F-8B91-AC3DD8D2906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48FEF-37FF-A44E-97E4-C699456609EF}" type="datetime1">
              <a:rPr lang="en-US" smtClean="0"/>
              <a:pPr/>
              <a:t>3/31/23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286D7-7C42-254F-8B91-AC3DD8D2906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is.temple.edu/~mindyshi/" TargetMode="External"/><Relationship Id="rId2" Type="http://schemas.openxmlformats.org/officeDocument/2006/relationships/hyperlink" Target="mailto:mindyshi@templ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hhs.gov/hipaa/index.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hhs.gov/hipaa/index.htm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genome.gov/27527631/policy--ethics-issu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genome.gov/19016729/coverage-and-reimbursement-of-genetic-test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ginahelp.org/GINAhelp.pdf"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en.wikipedia.org/wiki/Recent_African_origin_of_modern_human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genome.gov/27026588/informed-consent-for-genomics-research/"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genome.gov/19016590/intellectual-propert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genome.gov/27561246/privacy-in-genomic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5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905250"/>
            <a:ext cx="6400800" cy="1752600"/>
          </a:xfrm>
        </p:spPr>
        <p:txBody>
          <a:bodyPr>
            <a:normAutofit fontScale="55000" lnSpcReduction="20000"/>
          </a:bodyPr>
          <a:lstStyle/>
          <a:p>
            <a:r>
              <a:rPr lang="en-US" sz="2800" dirty="0">
                <a:solidFill>
                  <a:schemeClr val="tx1"/>
                </a:solidFill>
                <a:latin typeface="Arial" panose="020B0604020202020204" pitchFamily="34" charset="0"/>
                <a:cs typeface="Arial" panose="020B0604020202020204" pitchFamily="34" charset="0"/>
              </a:rPr>
              <a:t>Xinghua Mindy Shi</a:t>
            </a:r>
          </a:p>
          <a:p>
            <a:endParaRPr lang="en-US" sz="2800" dirty="0">
              <a:solidFill>
                <a:schemeClr val="tx1"/>
              </a:solidFill>
              <a:latin typeface="Arial" panose="020B0604020202020204" pitchFamily="34" charset="0"/>
              <a:cs typeface="Arial" panose="020B0604020202020204" pitchFamily="34" charset="0"/>
            </a:endParaRPr>
          </a:p>
          <a:p>
            <a:endParaRPr lang="en-US" sz="2800" dirty="0">
              <a:solidFill>
                <a:schemeClr val="tx1"/>
              </a:solidFill>
              <a:latin typeface="Arial" panose="020B0604020202020204" pitchFamily="34" charset="0"/>
              <a:cs typeface="Arial" panose="020B0604020202020204" pitchFamily="34" charset="0"/>
            </a:endParaRPr>
          </a:p>
          <a:p>
            <a:endParaRPr lang="en-US" sz="2800" dirty="0">
              <a:solidFill>
                <a:schemeClr val="tx1"/>
              </a:solidFill>
              <a:latin typeface="Arial" panose="020B0604020202020204" pitchFamily="34" charset="0"/>
              <a:cs typeface="Arial" panose="020B0604020202020204" pitchFamily="34" charset="0"/>
            </a:endParaRPr>
          </a:p>
          <a:p>
            <a:r>
              <a:rPr lang="en-US" sz="2800" dirty="0">
                <a:solidFill>
                  <a:schemeClr val="tx1"/>
                </a:solidFill>
                <a:latin typeface="Arial" panose="020B0604020202020204" pitchFamily="34" charset="0"/>
                <a:cs typeface="Arial" panose="020B0604020202020204" pitchFamily="34" charset="0"/>
              </a:rPr>
              <a:t>Lehigh University </a:t>
            </a:r>
          </a:p>
          <a:p>
            <a:endParaRPr lang="en-US" sz="2800" dirty="0">
              <a:solidFill>
                <a:schemeClr val="tx1"/>
              </a:solidFill>
              <a:latin typeface="Arial" panose="020B0604020202020204" pitchFamily="34" charset="0"/>
              <a:cs typeface="Arial" panose="020B0604020202020204" pitchFamily="34" charset="0"/>
            </a:endParaRPr>
          </a:p>
          <a:p>
            <a:r>
              <a:rPr lang="en-US" sz="2800" dirty="0">
                <a:solidFill>
                  <a:schemeClr val="tx1"/>
                </a:solidFill>
                <a:latin typeface="Arial" panose="020B0604020202020204" pitchFamily="34" charset="0"/>
                <a:cs typeface="Arial" panose="020B0604020202020204" pitchFamily="34" charset="0"/>
              </a:rPr>
              <a:t>April 4, 2023</a:t>
            </a:r>
          </a:p>
        </p:txBody>
      </p:sp>
      <p:sp>
        <p:nvSpPr>
          <p:cNvPr id="6" name="Title 1">
            <a:extLst>
              <a:ext uri="{FF2B5EF4-FFF2-40B4-BE49-F238E27FC236}">
                <a16:creationId xmlns:a16="http://schemas.microsoft.com/office/drawing/2014/main" id="{ABF297B0-9471-956D-3028-F1BCBA56CA1F}"/>
              </a:ext>
            </a:extLst>
          </p:cNvPr>
          <p:cNvSpPr>
            <a:spLocks noGrp="1"/>
          </p:cNvSpPr>
          <p:nvPr>
            <p:ph type="ctrTitle"/>
          </p:nvPr>
        </p:nvSpPr>
        <p:spPr>
          <a:xfrm>
            <a:off x="15658" y="1524000"/>
            <a:ext cx="9144000" cy="2381250"/>
          </a:xfrm>
        </p:spPr>
        <p:txBody>
          <a:bodyPr>
            <a:noAutofit/>
          </a:bodyPr>
          <a:lstStyle/>
          <a:p>
            <a:r>
              <a:rPr lang="en-US" sz="3600" b="1" dirty="0">
                <a:latin typeface="Arial" panose="020B0604020202020204" pitchFamily="34" charset="0"/>
                <a:cs typeface="Arial" panose="020B0604020202020204" pitchFamily="34" charset="0"/>
              </a:rPr>
              <a:t>Genetic Privacy: </a:t>
            </a: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Risks, Ethics, Regulations,</a:t>
            </a: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and Protection Techniques</a:t>
            </a:r>
            <a:endParaRPr lang="en-US" sz="3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6D321CB-23F6-99D8-5A6C-EF49CA025055}"/>
              </a:ext>
            </a:extLst>
          </p:cNvPr>
          <p:cNvSpPr txBox="1"/>
          <p:nvPr/>
        </p:nvSpPr>
        <p:spPr>
          <a:xfrm>
            <a:off x="1162682" y="5963334"/>
            <a:ext cx="6849952" cy="646331"/>
          </a:xfrm>
          <a:prstGeom prst="rect">
            <a:avLst/>
          </a:prstGeom>
          <a:noFill/>
        </p:spPr>
        <p:txBody>
          <a:bodyPr wrap="none" rtlCol="0">
            <a:spAutoFit/>
          </a:bodyPr>
          <a:lstStyle/>
          <a:p>
            <a:r>
              <a:rPr lang="en-US" altLang="zh-CN" i="0" dirty="0">
                <a:solidFill>
                  <a:srgbClr val="0432FF"/>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Email:</a:t>
            </a:r>
            <a:r>
              <a:rPr lang="zh-CN" altLang="en-US" i="0" dirty="0">
                <a:solidFill>
                  <a:srgbClr val="0432FF"/>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lang="en-US" i="0" dirty="0">
                <a:solidFill>
                  <a:srgbClr val="0432FF"/>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mindyshi@temple.edu</a:t>
            </a:r>
            <a:r>
              <a:rPr lang="zh-CN" altLang="en-US" i="0" dirty="0">
                <a:solidFill>
                  <a:srgbClr val="0432FF"/>
                </a:solidFill>
                <a:latin typeface="Arial" panose="020B0604020202020204" pitchFamily="34" charset="0"/>
                <a:cs typeface="Arial" panose="020B0604020202020204" pitchFamily="34" charset="0"/>
              </a:rPr>
              <a:t>     </a:t>
            </a:r>
            <a:r>
              <a:rPr lang="en-US" i="0" dirty="0">
                <a:solidFill>
                  <a:srgbClr val="0432FF"/>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https://cis.temple.edu/~mindyshi/</a:t>
            </a:r>
            <a:endParaRPr lang="en-US" i="0" dirty="0">
              <a:solidFill>
                <a:srgbClr val="0432FF"/>
              </a:solidFill>
              <a:latin typeface="Arial" panose="020B0604020202020204" pitchFamily="34" charset="0"/>
              <a:cs typeface="Arial" panose="020B0604020202020204" pitchFamily="34" charset="0"/>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Genomics to </a:t>
            </a:r>
            <a:r>
              <a:rPr lang="en-US" dirty="0" err="1"/>
              <a:t>Metagenomics</a:t>
            </a:r>
            <a:endParaRPr lang="en-US" dirty="0"/>
          </a:p>
        </p:txBody>
      </p:sp>
      <p:sp>
        <p:nvSpPr>
          <p:cNvPr id="3" name="Content Placeholder 2"/>
          <p:cNvSpPr>
            <a:spLocks noGrp="1"/>
          </p:cNvSpPr>
          <p:nvPr>
            <p:ph idx="1"/>
          </p:nvPr>
        </p:nvSpPr>
        <p:spPr/>
        <p:txBody>
          <a:bodyPr>
            <a:normAutofit fontScale="85000" lnSpcReduction="10000"/>
          </a:bodyPr>
          <a:lstStyle/>
          <a:p>
            <a:r>
              <a:rPr lang="en-US" dirty="0"/>
              <a:t>Microbes thrive on us: we provide wonderfully rich and varied homes for our 100 trillion microbial (bacterial and </a:t>
            </a:r>
            <a:r>
              <a:rPr lang="en-US" dirty="0" err="1"/>
              <a:t>archaeal</a:t>
            </a:r>
            <a:r>
              <a:rPr lang="en-US" dirty="0"/>
              <a:t>) partners. </a:t>
            </a:r>
          </a:p>
          <a:p>
            <a:r>
              <a:rPr lang="en-US" dirty="0"/>
              <a:t>Human </a:t>
            </a:r>
            <a:r>
              <a:rPr lang="en-US" dirty="0" err="1"/>
              <a:t>Microbiome</a:t>
            </a:r>
            <a:r>
              <a:rPr lang="en-US" dirty="0"/>
              <a:t> Project</a:t>
            </a:r>
          </a:p>
          <a:p>
            <a:pPr lvl="1"/>
            <a:r>
              <a:rPr lang="en-US" dirty="0"/>
              <a:t>characterize microbial communities found at multiple human body sites and to look for correlations between changes in the </a:t>
            </a:r>
            <a:r>
              <a:rPr lang="en-US" dirty="0" err="1"/>
              <a:t>microbiome</a:t>
            </a:r>
            <a:r>
              <a:rPr lang="en-US" dirty="0"/>
              <a:t> and human health.</a:t>
            </a:r>
          </a:p>
          <a:p>
            <a:r>
              <a:rPr lang="en-US" dirty="0"/>
              <a:t>We are also host to countless viruses. A recent survey reported that human feces contain about a billion RNA viruses per gram, representing 42 viral “species”.</a:t>
            </a:r>
          </a:p>
          <a:p>
            <a:r>
              <a:rPr lang="en-US" dirty="0"/>
              <a:t>Viral </a:t>
            </a:r>
            <a:r>
              <a:rPr lang="en-US" dirty="0" err="1"/>
              <a:t>Metagenomics</a:t>
            </a:r>
            <a:endParaRPr lang="en-US" dirty="0"/>
          </a:p>
          <a:p>
            <a:endParaRPr lang="en-US" dirty="0"/>
          </a:p>
          <a:p>
            <a:endParaRPr lang="en-US" dirty="0"/>
          </a:p>
        </p:txBody>
      </p:sp>
      <p:sp>
        <p:nvSpPr>
          <p:cNvPr id="4" name="TextBox 3"/>
          <p:cNvSpPr txBox="1"/>
          <p:nvPr/>
        </p:nvSpPr>
        <p:spPr>
          <a:xfrm>
            <a:off x="1447800" y="6018243"/>
            <a:ext cx="6023957" cy="646331"/>
          </a:xfrm>
          <a:prstGeom prst="rect">
            <a:avLst/>
          </a:prstGeom>
          <a:noFill/>
        </p:spPr>
        <p:txBody>
          <a:bodyPr wrap="none" rtlCol="0">
            <a:spAutoFit/>
          </a:bodyPr>
          <a:lstStyle/>
          <a:p>
            <a:r>
              <a:rPr lang="en-US" dirty="0"/>
              <a:t>National Research Council (US) Committee on Metagenomics: </a:t>
            </a:r>
          </a:p>
          <a:p>
            <a:r>
              <a:rPr lang="en-US" dirty="0"/>
              <a:t>Challenges and Functional Applications. 2007</a:t>
            </a:r>
          </a:p>
        </p:txBody>
      </p:sp>
      <p:sp>
        <p:nvSpPr>
          <p:cNvPr id="11" name="Slide Number Placeholder 5"/>
          <p:cNvSpPr>
            <a:spLocks noGrp="1"/>
          </p:cNvSpPr>
          <p:nvPr>
            <p:ph type="sldNum" sz="quarter" idx="4294967295"/>
          </p:nvPr>
        </p:nvSpPr>
        <p:spPr>
          <a:xfrm>
            <a:off x="6553200" y="634140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10</a:t>
            </a:fld>
            <a:endParaRPr lang="en-US" dirty="0"/>
          </a:p>
        </p:txBody>
      </p:sp>
    </p:spTree>
    <p:extLst>
      <p:ext uri="{BB962C8B-B14F-4D97-AF65-F5344CB8AC3E}">
        <p14:creationId xmlns:p14="http://schemas.microsoft.com/office/powerpoint/2010/main" val="377865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600200"/>
            <a:ext cx="8686800" cy="4525963"/>
          </a:xfrm>
        </p:spPr>
        <p:txBody>
          <a:bodyPr/>
          <a:lstStyle/>
          <a:p>
            <a:r>
              <a:rPr lang="en-US" dirty="0">
                <a:solidFill>
                  <a:schemeClr val="bg1">
                    <a:lumMod val="50000"/>
                  </a:schemeClr>
                </a:solidFill>
              </a:rPr>
              <a:t>An overview of genomics and post-genomics era</a:t>
            </a:r>
          </a:p>
          <a:p>
            <a:r>
              <a:rPr lang="en-US" dirty="0"/>
              <a:t>Genetic privacy and security</a:t>
            </a:r>
          </a:p>
          <a:p>
            <a:r>
              <a:rPr lang="en-US" dirty="0">
                <a:solidFill>
                  <a:schemeClr val="bg1">
                    <a:lumMod val="50000"/>
                  </a:schemeClr>
                </a:solidFill>
              </a:rPr>
              <a:t>Ethics and Regulations</a:t>
            </a:r>
          </a:p>
          <a:p>
            <a:r>
              <a:rPr lang="en-US" dirty="0">
                <a:solidFill>
                  <a:schemeClr val="bg1">
                    <a:lumMod val="50000"/>
                  </a:schemeClr>
                </a:solidFill>
              </a:rPr>
              <a:t>Protection techniques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E6F286D7-7C42-254F-8B91-AC3DD8D29061}" type="slidenum">
              <a:rPr lang="en-US" smtClean="0"/>
              <a:pPr/>
              <a:t>11</a:t>
            </a:fld>
            <a:endParaRPr lang="en-US"/>
          </a:p>
        </p:txBody>
      </p:sp>
    </p:spTree>
    <p:extLst>
      <p:ext uri="{BB962C8B-B14F-4D97-AF65-F5344CB8AC3E}">
        <p14:creationId xmlns:p14="http://schemas.microsoft.com/office/powerpoint/2010/main" val="2050766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0A68-EC0B-65EC-0DA1-730B7EF43DD2}"/>
              </a:ext>
            </a:extLst>
          </p:cNvPr>
          <p:cNvSpPr>
            <a:spLocks noGrp="1"/>
          </p:cNvSpPr>
          <p:nvPr>
            <p:ph type="title"/>
          </p:nvPr>
        </p:nvSpPr>
        <p:spPr/>
        <p:txBody>
          <a:bodyPr/>
          <a:lstStyle/>
          <a:p>
            <a:r>
              <a:rPr lang="en-US" dirty="0"/>
              <a:t>Genetic Privacy</a:t>
            </a:r>
          </a:p>
        </p:txBody>
      </p:sp>
      <p:sp>
        <p:nvSpPr>
          <p:cNvPr id="4" name="Slide Number Placeholder 3">
            <a:extLst>
              <a:ext uri="{FF2B5EF4-FFF2-40B4-BE49-F238E27FC236}">
                <a16:creationId xmlns:a16="http://schemas.microsoft.com/office/drawing/2014/main" id="{8FD6DB49-CA72-1FB2-B332-BB4900F574C5}"/>
              </a:ext>
            </a:extLst>
          </p:cNvPr>
          <p:cNvSpPr>
            <a:spLocks noGrp="1"/>
          </p:cNvSpPr>
          <p:nvPr>
            <p:ph type="sldNum" sz="quarter" idx="12"/>
          </p:nvPr>
        </p:nvSpPr>
        <p:spPr/>
        <p:txBody>
          <a:bodyPr/>
          <a:lstStyle/>
          <a:p>
            <a:fld id="{E6F286D7-7C42-254F-8B91-AC3DD8D29061}" type="slidenum">
              <a:rPr lang="en-US" smtClean="0"/>
              <a:pPr/>
              <a:t>12</a:t>
            </a:fld>
            <a:endParaRPr lang="en-US"/>
          </a:p>
        </p:txBody>
      </p:sp>
      <p:pic>
        <p:nvPicPr>
          <p:cNvPr id="5" name="Content Placeholder 3">
            <a:extLst>
              <a:ext uri="{FF2B5EF4-FFF2-40B4-BE49-F238E27FC236}">
                <a16:creationId xmlns:a16="http://schemas.microsoft.com/office/drawing/2014/main" id="{AD46B61A-1FCF-5FE3-463A-8B770B36326F}"/>
              </a:ext>
            </a:extLst>
          </p:cNvPr>
          <p:cNvPicPr>
            <a:picLocks noGrp="1" noChangeAspect="1"/>
          </p:cNvPicPr>
          <p:nvPr>
            <p:ph idx="1"/>
          </p:nvPr>
        </p:nvPicPr>
        <p:blipFill rotWithShape="1">
          <a:blip r:embed="rId2"/>
          <a:srcRect l="-155" t="1" r="-1374" b="-4034"/>
          <a:stretch/>
        </p:blipFill>
        <p:spPr>
          <a:xfrm>
            <a:off x="663575" y="1828800"/>
            <a:ext cx="8045450" cy="2792413"/>
          </a:xfrm>
        </p:spPr>
      </p:pic>
      <p:pic>
        <p:nvPicPr>
          <p:cNvPr id="6" name="Picture 4">
            <a:extLst>
              <a:ext uri="{FF2B5EF4-FFF2-40B4-BE49-F238E27FC236}">
                <a16:creationId xmlns:a16="http://schemas.microsoft.com/office/drawing/2014/main" id="{B70232DF-3275-7204-1470-129A5DF13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458381"/>
            <a:ext cx="5183305" cy="206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118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07F2-57C4-1F4E-3D31-4271CAEBE1F7}"/>
              </a:ext>
            </a:extLst>
          </p:cNvPr>
          <p:cNvSpPr>
            <a:spLocks noGrp="1"/>
          </p:cNvSpPr>
          <p:nvPr>
            <p:ph type="title"/>
          </p:nvPr>
        </p:nvSpPr>
        <p:spPr/>
        <p:txBody>
          <a:bodyPr/>
          <a:lstStyle/>
          <a:p>
            <a:r>
              <a:rPr lang="en-US" dirty="0"/>
              <a:t>Genetic Privacy Risks</a:t>
            </a:r>
          </a:p>
        </p:txBody>
      </p:sp>
      <p:sp>
        <p:nvSpPr>
          <p:cNvPr id="4" name="Slide Number Placeholder 3">
            <a:extLst>
              <a:ext uri="{FF2B5EF4-FFF2-40B4-BE49-F238E27FC236}">
                <a16:creationId xmlns:a16="http://schemas.microsoft.com/office/drawing/2014/main" id="{D29D2944-972F-F877-8A79-5B951C35F25B}"/>
              </a:ext>
            </a:extLst>
          </p:cNvPr>
          <p:cNvSpPr>
            <a:spLocks noGrp="1"/>
          </p:cNvSpPr>
          <p:nvPr>
            <p:ph type="sldNum" sz="quarter" idx="12"/>
          </p:nvPr>
        </p:nvSpPr>
        <p:spPr/>
        <p:txBody>
          <a:bodyPr/>
          <a:lstStyle/>
          <a:p>
            <a:fld id="{E6F286D7-7C42-254F-8B91-AC3DD8D29061}" type="slidenum">
              <a:rPr lang="en-US" smtClean="0"/>
              <a:pPr/>
              <a:t>13</a:t>
            </a:fld>
            <a:endParaRPr lang="en-US"/>
          </a:p>
        </p:txBody>
      </p:sp>
      <p:sp>
        <p:nvSpPr>
          <p:cNvPr id="6" name="Text Placeholder 2">
            <a:extLst>
              <a:ext uri="{FF2B5EF4-FFF2-40B4-BE49-F238E27FC236}">
                <a16:creationId xmlns:a16="http://schemas.microsoft.com/office/drawing/2014/main" id="{314D488C-E45A-89B7-2EF6-E45AF6F5723D}"/>
              </a:ext>
            </a:extLst>
          </p:cNvPr>
          <p:cNvSpPr txBox="1">
            <a:spLocks/>
          </p:cNvSpPr>
          <p:nvPr/>
        </p:nvSpPr>
        <p:spPr>
          <a:xfrm>
            <a:off x="304800" y="1502833"/>
            <a:ext cx="8610600" cy="47455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Identity tracing attacks</a:t>
            </a:r>
          </a:p>
          <a:p>
            <a:pPr lvl="1"/>
            <a:r>
              <a:rPr lang="en-US" sz="2063"/>
              <a:t>e.g. identify a specific individual by their genetic sequence</a:t>
            </a:r>
          </a:p>
          <a:p>
            <a:pPr lvl="1"/>
            <a:endParaRPr lang="en-US" sz="2063"/>
          </a:p>
          <a:p>
            <a:r>
              <a:rPr lang="en-US"/>
              <a:t>Attribute disclosure attacks via DNA</a:t>
            </a:r>
          </a:p>
          <a:p>
            <a:pPr lvl="1"/>
            <a:r>
              <a:rPr lang="en-US" sz="2063"/>
              <a:t>e.g. identify a specific individual by their genetic sequence</a:t>
            </a:r>
          </a:p>
          <a:p>
            <a:pPr lvl="1"/>
            <a:endParaRPr lang="en-US" sz="2063"/>
          </a:p>
          <a:p>
            <a:r>
              <a:rPr lang="en-US"/>
              <a:t>Completion attacks</a:t>
            </a:r>
          </a:p>
          <a:p>
            <a:pPr lvl="1"/>
            <a:r>
              <a:rPr lang="en-US" sz="2063"/>
              <a:t>e.g. complete genetic information from partial data</a:t>
            </a:r>
          </a:p>
          <a:p>
            <a:endParaRPr lang="en-US" sz="2063"/>
          </a:p>
          <a:p>
            <a:pPr marL="0" indent="0">
              <a:buFont typeface="Arial"/>
              <a:buNone/>
            </a:pPr>
            <a:endParaRPr lang="en-US" sz="2063"/>
          </a:p>
          <a:p>
            <a:endParaRPr lang="en-US"/>
          </a:p>
          <a:p>
            <a:endParaRPr lang="en-US" dirty="0"/>
          </a:p>
        </p:txBody>
      </p:sp>
      <p:sp>
        <p:nvSpPr>
          <p:cNvPr id="7" name="TextBox 4">
            <a:extLst>
              <a:ext uri="{FF2B5EF4-FFF2-40B4-BE49-F238E27FC236}">
                <a16:creationId xmlns:a16="http://schemas.microsoft.com/office/drawing/2014/main" id="{0680D781-21F5-6387-8BB6-F7C673CC33A0}"/>
              </a:ext>
            </a:extLst>
          </p:cNvPr>
          <p:cNvSpPr txBox="1">
            <a:spLocks noChangeArrowheads="1"/>
          </p:cNvSpPr>
          <p:nvPr/>
        </p:nvSpPr>
        <p:spPr bwMode="auto">
          <a:xfrm>
            <a:off x="533400" y="5517546"/>
            <a:ext cx="8610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err="1">
                <a:solidFill>
                  <a:srgbClr val="000000"/>
                </a:solidFill>
                <a:latin typeface="Arial" panose="020B0604020202020204" pitchFamily="34" charset="0"/>
                <a:cs typeface="Arial" panose="020B0604020202020204" pitchFamily="34" charset="0"/>
              </a:rPr>
              <a:t>Erlich</a:t>
            </a:r>
            <a:r>
              <a:rPr lang="en-US" altLang="en-US" dirty="0">
                <a:solidFill>
                  <a:srgbClr val="000000"/>
                </a:solidFill>
                <a:latin typeface="Arial" panose="020B0604020202020204" pitchFamily="34" charset="0"/>
                <a:cs typeface="Arial" panose="020B0604020202020204" pitchFamily="34" charset="0"/>
              </a:rPr>
              <a:t> Y and Narayanan A,  "Routes for breaching and protecting genetic privacy." Nature Reviews Genetics 15.6 (2014): 409.</a:t>
            </a:r>
          </a:p>
        </p:txBody>
      </p:sp>
    </p:spTree>
    <p:extLst>
      <p:ext uri="{BB962C8B-B14F-4D97-AF65-F5344CB8AC3E}">
        <p14:creationId xmlns:p14="http://schemas.microsoft.com/office/powerpoint/2010/main" val="746917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2EBA-3BAC-17CA-9829-CD113F60A6F0}"/>
              </a:ext>
            </a:extLst>
          </p:cNvPr>
          <p:cNvSpPr>
            <a:spLocks noGrp="1"/>
          </p:cNvSpPr>
          <p:nvPr>
            <p:ph type="title"/>
          </p:nvPr>
        </p:nvSpPr>
        <p:spPr/>
        <p:txBody>
          <a:bodyPr/>
          <a:lstStyle/>
          <a:p>
            <a:r>
              <a:rPr lang="en-US" dirty="0"/>
              <a:t>Identity Tracing Attacks</a:t>
            </a:r>
          </a:p>
        </p:txBody>
      </p:sp>
      <p:sp>
        <p:nvSpPr>
          <p:cNvPr id="3" name="Content Placeholder 2">
            <a:extLst>
              <a:ext uri="{FF2B5EF4-FFF2-40B4-BE49-F238E27FC236}">
                <a16:creationId xmlns:a16="http://schemas.microsoft.com/office/drawing/2014/main" id="{8AA6DE51-E401-27F2-5F97-1C4C814425AE}"/>
              </a:ext>
            </a:extLst>
          </p:cNvPr>
          <p:cNvSpPr>
            <a:spLocks noGrp="1"/>
          </p:cNvSpPr>
          <p:nvPr>
            <p:ph idx="1"/>
          </p:nvPr>
        </p:nvSpPr>
        <p:spPr/>
        <p:txBody>
          <a:bodyPr/>
          <a:lstStyle/>
          <a:p>
            <a:r>
              <a:rPr lang="en-US" altLang="en-US" sz="3200" dirty="0"/>
              <a:t> The goal of identity tracing attacks is to uniquely identify an anonymous DNA sample using quasi-identifiers – residual pieces of information that are embedded in the dataset.</a:t>
            </a:r>
          </a:p>
          <a:p>
            <a:pPr>
              <a:spcBef>
                <a:spcPts val="600"/>
              </a:spcBef>
              <a:buFont typeface="Times New Roman" panose="02020603050405020304" pitchFamily="18" charset="0"/>
              <a:buChar char="•"/>
              <a:defRPr/>
            </a:pPr>
            <a:r>
              <a:rPr lang="en-US" altLang="en-US" sz="3200" dirty="0"/>
              <a:t>Searching with meta-data</a:t>
            </a:r>
          </a:p>
          <a:p>
            <a:pPr>
              <a:spcBef>
                <a:spcPts val="600"/>
              </a:spcBef>
              <a:buFont typeface="Times New Roman" panose="02020603050405020304" pitchFamily="18" charset="0"/>
              <a:buChar char="•"/>
              <a:defRPr/>
            </a:pPr>
            <a:r>
              <a:rPr lang="en-US" altLang="en-US" sz="3200" dirty="0"/>
              <a:t>Identity tracing by genealogical triangulation</a:t>
            </a:r>
          </a:p>
          <a:p>
            <a:pPr>
              <a:spcBef>
                <a:spcPts val="600"/>
              </a:spcBef>
              <a:buFont typeface="Times New Roman" panose="02020603050405020304" pitchFamily="18" charset="0"/>
              <a:buChar char="•"/>
              <a:defRPr/>
            </a:pPr>
            <a:r>
              <a:rPr lang="en-US" altLang="en-US" sz="3200" dirty="0"/>
              <a:t>Identity tracing by phenotypic prediction</a:t>
            </a:r>
          </a:p>
          <a:p>
            <a:pPr>
              <a:spcBef>
                <a:spcPts val="600"/>
              </a:spcBef>
              <a:buFont typeface="Times New Roman" panose="02020603050405020304" pitchFamily="18" charset="0"/>
              <a:buChar char="•"/>
              <a:defRPr/>
            </a:pPr>
            <a:r>
              <a:rPr lang="en-US" altLang="en-US" sz="3200" dirty="0"/>
              <a:t>Identity tracing by side-channel leaks</a:t>
            </a:r>
          </a:p>
          <a:p>
            <a:endParaRPr lang="en-US" dirty="0"/>
          </a:p>
        </p:txBody>
      </p:sp>
      <p:sp>
        <p:nvSpPr>
          <p:cNvPr id="4" name="Slide Number Placeholder 3">
            <a:extLst>
              <a:ext uri="{FF2B5EF4-FFF2-40B4-BE49-F238E27FC236}">
                <a16:creationId xmlns:a16="http://schemas.microsoft.com/office/drawing/2014/main" id="{D850DE62-5621-1B73-1298-DAD93C9853BC}"/>
              </a:ext>
            </a:extLst>
          </p:cNvPr>
          <p:cNvSpPr>
            <a:spLocks noGrp="1"/>
          </p:cNvSpPr>
          <p:nvPr>
            <p:ph type="sldNum" sz="quarter" idx="12"/>
          </p:nvPr>
        </p:nvSpPr>
        <p:spPr/>
        <p:txBody>
          <a:bodyPr/>
          <a:lstStyle/>
          <a:p>
            <a:fld id="{E6F286D7-7C42-254F-8B91-AC3DD8D29061}" type="slidenum">
              <a:rPr lang="en-US" smtClean="0"/>
              <a:pPr/>
              <a:t>14</a:t>
            </a:fld>
            <a:endParaRPr lang="en-US"/>
          </a:p>
        </p:txBody>
      </p:sp>
    </p:spTree>
    <p:extLst>
      <p:ext uri="{BB962C8B-B14F-4D97-AF65-F5344CB8AC3E}">
        <p14:creationId xmlns:p14="http://schemas.microsoft.com/office/powerpoint/2010/main" val="334630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8B6B-162B-857A-7D93-888299D43BE0}"/>
              </a:ext>
            </a:extLst>
          </p:cNvPr>
          <p:cNvSpPr>
            <a:spLocks noGrp="1"/>
          </p:cNvSpPr>
          <p:nvPr>
            <p:ph type="title"/>
          </p:nvPr>
        </p:nvSpPr>
        <p:spPr/>
        <p:txBody>
          <a:bodyPr>
            <a:normAutofit/>
          </a:bodyPr>
          <a:lstStyle/>
          <a:p>
            <a:r>
              <a:rPr lang="en-US" altLang="en-US" sz="4400" dirty="0"/>
              <a:t>Searching with Meta-data</a:t>
            </a:r>
            <a:endParaRPr lang="en-US" dirty="0"/>
          </a:p>
        </p:txBody>
      </p:sp>
      <p:sp>
        <p:nvSpPr>
          <p:cNvPr id="3" name="Content Placeholder 2">
            <a:extLst>
              <a:ext uri="{FF2B5EF4-FFF2-40B4-BE49-F238E27FC236}">
                <a16:creationId xmlns:a16="http://schemas.microsoft.com/office/drawing/2014/main" id="{3F72D97E-3039-5AB3-5853-087BFAD967CA}"/>
              </a:ext>
            </a:extLst>
          </p:cNvPr>
          <p:cNvSpPr>
            <a:spLocks noGrp="1"/>
          </p:cNvSpPr>
          <p:nvPr>
            <p:ph idx="1"/>
          </p:nvPr>
        </p:nvSpPr>
        <p:spPr/>
        <p:txBody>
          <a:bodyPr>
            <a:normAutofit fontScale="92500"/>
          </a:bodyPr>
          <a:lstStyle/>
          <a:p>
            <a:pPr>
              <a:buFont typeface="Arial" panose="020B0604020202020204" pitchFamily="34" charset="0"/>
              <a:buChar char="•"/>
              <a:defRPr/>
            </a:pPr>
            <a:r>
              <a:rPr lang="en-US" altLang="en-US" sz="3200" dirty="0"/>
              <a:t>Unrestricted demographic information conveys substantial power for identity tracing.</a:t>
            </a:r>
          </a:p>
          <a:p>
            <a:pPr>
              <a:buFont typeface="Arial" panose="020B0604020202020204" pitchFamily="34" charset="0"/>
              <a:buChar char="•"/>
              <a:defRPr/>
            </a:pPr>
            <a:r>
              <a:rPr lang="en-US" altLang="en-US" sz="3200" dirty="0"/>
              <a:t>Health Insurance Portability and Accountability Act (HIPAA) Privacy rule</a:t>
            </a:r>
          </a:p>
          <a:p>
            <a:pPr>
              <a:buFont typeface="Arial" panose="020B0604020202020204" pitchFamily="34" charset="0"/>
              <a:buChar char="•"/>
              <a:defRPr/>
            </a:pPr>
            <a:r>
              <a:rPr lang="en-US" altLang="en-US" sz="3200" dirty="0"/>
              <a:t>Pedigree structures contain rich information, especially when large kinships are available.</a:t>
            </a:r>
          </a:p>
          <a:p>
            <a:pPr>
              <a:buFont typeface="Arial" panose="020B0604020202020204" pitchFamily="34" charset="0"/>
              <a:buChar char="•"/>
              <a:defRPr/>
            </a:pPr>
            <a:r>
              <a:rPr lang="en-US" altLang="en-US" sz="3200" dirty="0"/>
              <a:t>Another vulnerability of pedigrees is combining demographic quasi-identifiers across records to boost identity tracing despite HIPAA protections.</a:t>
            </a:r>
          </a:p>
          <a:p>
            <a:pPr marL="0" indent="0">
              <a:buNone/>
            </a:pPr>
            <a:endParaRPr lang="en-US" dirty="0"/>
          </a:p>
        </p:txBody>
      </p:sp>
      <p:sp>
        <p:nvSpPr>
          <p:cNvPr id="4" name="Slide Number Placeholder 3">
            <a:extLst>
              <a:ext uri="{FF2B5EF4-FFF2-40B4-BE49-F238E27FC236}">
                <a16:creationId xmlns:a16="http://schemas.microsoft.com/office/drawing/2014/main" id="{D53FE939-7BB5-AA62-FD11-978EBDD0CE70}"/>
              </a:ext>
            </a:extLst>
          </p:cNvPr>
          <p:cNvSpPr>
            <a:spLocks noGrp="1"/>
          </p:cNvSpPr>
          <p:nvPr>
            <p:ph type="sldNum" sz="quarter" idx="12"/>
          </p:nvPr>
        </p:nvSpPr>
        <p:spPr/>
        <p:txBody>
          <a:bodyPr/>
          <a:lstStyle/>
          <a:p>
            <a:fld id="{E6F286D7-7C42-254F-8B91-AC3DD8D29061}" type="slidenum">
              <a:rPr lang="en-US" smtClean="0"/>
              <a:pPr/>
              <a:t>15</a:t>
            </a:fld>
            <a:endParaRPr lang="en-US"/>
          </a:p>
        </p:txBody>
      </p:sp>
    </p:spTree>
    <p:extLst>
      <p:ext uri="{BB962C8B-B14F-4D97-AF65-F5344CB8AC3E}">
        <p14:creationId xmlns:p14="http://schemas.microsoft.com/office/powerpoint/2010/main" val="4084962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717B-B90C-60A5-E811-C46923968723}"/>
              </a:ext>
            </a:extLst>
          </p:cNvPr>
          <p:cNvSpPr>
            <a:spLocks noGrp="1"/>
          </p:cNvSpPr>
          <p:nvPr>
            <p:ph type="title"/>
          </p:nvPr>
        </p:nvSpPr>
        <p:spPr>
          <a:xfrm>
            <a:off x="440872" y="106238"/>
            <a:ext cx="8229600" cy="1143000"/>
          </a:xfrm>
        </p:spPr>
        <p:txBody>
          <a:bodyPr/>
          <a:lstStyle/>
          <a:p>
            <a:r>
              <a:rPr lang="en-US" dirty="0"/>
              <a:t>Searching with Meta-data</a:t>
            </a:r>
          </a:p>
        </p:txBody>
      </p:sp>
      <p:sp>
        <p:nvSpPr>
          <p:cNvPr id="3" name="Content Placeholder 2">
            <a:extLst>
              <a:ext uri="{FF2B5EF4-FFF2-40B4-BE49-F238E27FC236}">
                <a16:creationId xmlns:a16="http://schemas.microsoft.com/office/drawing/2014/main" id="{53140E25-E47C-1EB0-227B-9EFBAB10B0F6}"/>
              </a:ext>
            </a:extLst>
          </p:cNvPr>
          <p:cNvSpPr>
            <a:spLocks noGrp="1"/>
          </p:cNvSpPr>
          <p:nvPr>
            <p:ph idx="1"/>
          </p:nvPr>
        </p:nvSpPr>
        <p:spPr>
          <a:xfrm>
            <a:off x="429986" y="1254681"/>
            <a:ext cx="5715000" cy="4525963"/>
          </a:xfrm>
        </p:spPr>
        <p:txBody>
          <a:bodyPr>
            <a:normAutofit fontScale="92500" lnSpcReduction="10000"/>
          </a:bodyPr>
          <a:lstStyle/>
          <a:p>
            <a:r>
              <a:rPr lang="en-US" dirty="0"/>
              <a:t>87% (216 million of 248 million) of the population in the United States had reported characteristics that likely made them unique based only on</a:t>
            </a:r>
          </a:p>
          <a:p>
            <a:pPr marL="0" indent="0">
              <a:buNone/>
            </a:pPr>
            <a:r>
              <a:rPr lang="en-US" dirty="0"/>
              <a:t>    {5-digit ZIP, gender, date of birth}.</a:t>
            </a:r>
          </a:p>
          <a:p>
            <a:r>
              <a:rPr lang="en-US" dirty="0"/>
              <a:t>99.98% of Americans would be correctly re-identified in any dataset using 15 demographic attributes.</a:t>
            </a:r>
          </a:p>
          <a:p>
            <a:endParaRPr lang="en-US" dirty="0"/>
          </a:p>
        </p:txBody>
      </p:sp>
      <p:sp>
        <p:nvSpPr>
          <p:cNvPr id="4" name="Slide Number Placeholder 3">
            <a:extLst>
              <a:ext uri="{FF2B5EF4-FFF2-40B4-BE49-F238E27FC236}">
                <a16:creationId xmlns:a16="http://schemas.microsoft.com/office/drawing/2014/main" id="{75C0B7A5-23B8-C29A-D1CF-BA05B9BF6892}"/>
              </a:ext>
            </a:extLst>
          </p:cNvPr>
          <p:cNvSpPr>
            <a:spLocks noGrp="1"/>
          </p:cNvSpPr>
          <p:nvPr>
            <p:ph type="sldNum" sz="quarter" idx="12"/>
          </p:nvPr>
        </p:nvSpPr>
        <p:spPr/>
        <p:txBody>
          <a:bodyPr/>
          <a:lstStyle/>
          <a:p>
            <a:fld id="{E6F286D7-7C42-254F-8B91-AC3DD8D29061}" type="slidenum">
              <a:rPr lang="en-US" smtClean="0"/>
              <a:pPr/>
              <a:t>16</a:t>
            </a:fld>
            <a:endParaRPr lang="en-US"/>
          </a:p>
        </p:txBody>
      </p:sp>
      <p:sp>
        <p:nvSpPr>
          <p:cNvPr id="5" name="TextBox 4">
            <a:extLst>
              <a:ext uri="{FF2B5EF4-FFF2-40B4-BE49-F238E27FC236}">
                <a16:creationId xmlns:a16="http://schemas.microsoft.com/office/drawing/2014/main" id="{35D3C46C-E4BC-2B2C-0250-D51C80E05CB5}"/>
              </a:ext>
            </a:extLst>
          </p:cNvPr>
          <p:cNvSpPr txBox="1">
            <a:spLocks noChangeArrowheads="1"/>
          </p:cNvSpPr>
          <p:nvPr/>
        </p:nvSpPr>
        <p:spPr bwMode="auto">
          <a:xfrm>
            <a:off x="527957" y="5617686"/>
            <a:ext cx="861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rgbClr val="000000"/>
                </a:solidFill>
                <a:latin typeface="Arial" panose="020B0604020202020204" pitchFamily="34" charset="0"/>
                <a:cs typeface="Arial" panose="020B0604020202020204" pitchFamily="34" charset="0"/>
              </a:rPr>
              <a:t>L. Sweeney, Simple Demographics Often Identify People Uniquely. Carnegie Mellon University, Data Privacy Working Paper 3. Pittsburgh 2000. </a:t>
            </a:r>
          </a:p>
          <a:p>
            <a:r>
              <a:rPr lang="en-US" altLang="en-US" dirty="0" err="1">
                <a:solidFill>
                  <a:srgbClr val="000000"/>
                </a:solidFill>
                <a:latin typeface="Arial" panose="020B0604020202020204" pitchFamily="34" charset="0"/>
                <a:cs typeface="Arial" panose="020B0604020202020204" pitchFamily="34" charset="0"/>
              </a:rPr>
              <a:t>Erlich</a:t>
            </a:r>
            <a:r>
              <a:rPr lang="en-US" altLang="en-US" dirty="0">
                <a:solidFill>
                  <a:srgbClr val="000000"/>
                </a:solidFill>
                <a:latin typeface="Arial" panose="020B0604020202020204" pitchFamily="34" charset="0"/>
                <a:cs typeface="Arial" panose="020B0604020202020204" pitchFamily="34" charset="0"/>
              </a:rPr>
              <a:t> Y and Narayanan A,  "Routes for breaching and protecting genetic privacy." Nature Reviews Genetics 15.6 (2014): 409.</a:t>
            </a:r>
          </a:p>
          <a:p>
            <a:endParaRPr lang="en-US" altLang="en-US" dirty="0">
              <a:solidFill>
                <a:srgbClr val="00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E65AF67-0A2B-01B6-6E2C-3FE5346A8C2E}"/>
              </a:ext>
            </a:extLst>
          </p:cNvPr>
          <p:cNvPicPr>
            <a:picLocks noChangeAspect="1"/>
          </p:cNvPicPr>
          <p:nvPr/>
        </p:nvPicPr>
        <p:blipFill>
          <a:blip r:embed="rId2"/>
          <a:stretch>
            <a:fillRect/>
          </a:stretch>
        </p:blipFill>
        <p:spPr>
          <a:xfrm>
            <a:off x="6144986" y="1741595"/>
            <a:ext cx="2898027" cy="2168785"/>
          </a:xfrm>
          <a:prstGeom prst="rect">
            <a:avLst/>
          </a:prstGeom>
        </p:spPr>
      </p:pic>
    </p:spTree>
    <p:extLst>
      <p:ext uri="{BB962C8B-B14F-4D97-AF65-F5344CB8AC3E}">
        <p14:creationId xmlns:p14="http://schemas.microsoft.com/office/powerpoint/2010/main" val="233354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A260-6EFF-9382-AB9C-C70BC6D45686}"/>
              </a:ext>
            </a:extLst>
          </p:cNvPr>
          <p:cNvSpPr>
            <a:spLocks noGrp="1"/>
          </p:cNvSpPr>
          <p:nvPr>
            <p:ph type="title"/>
          </p:nvPr>
        </p:nvSpPr>
        <p:spPr/>
        <p:txBody>
          <a:bodyPr>
            <a:normAutofit fontScale="90000"/>
          </a:bodyPr>
          <a:lstStyle/>
          <a:p>
            <a:r>
              <a:rPr lang="en-US" altLang="en-US" sz="4400" dirty="0"/>
              <a:t>Identity Tracing by </a:t>
            </a:r>
            <a:br>
              <a:rPr lang="en-US" altLang="en-US" sz="4400" dirty="0"/>
            </a:br>
            <a:r>
              <a:rPr lang="en-US" altLang="en-US" sz="4400" dirty="0"/>
              <a:t>Genealogical </a:t>
            </a:r>
            <a:r>
              <a:rPr lang="en-US" altLang="en-US" dirty="0"/>
              <a:t>T</a:t>
            </a:r>
            <a:r>
              <a:rPr lang="en-US" altLang="en-US" sz="4400" dirty="0"/>
              <a:t>riangulation</a:t>
            </a:r>
            <a:endParaRPr lang="en-US" dirty="0"/>
          </a:p>
        </p:txBody>
      </p:sp>
      <p:sp>
        <p:nvSpPr>
          <p:cNvPr id="3" name="Content Placeholder 2">
            <a:extLst>
              <a:ext uri="{FF2B5EF4-FFF2-40B4-BE49-F238E27FC236}">
                <a16:creationId xmlns:a16="http://schemas.microsoft.com/office/drawing/2014/main" id="{E7A55263-CE4C-4BE7-1C87-480F5B3F2BB5}"/>
              </a:ext>
            </a:extLst>
          </p:cNvPr>
          <p:cNvSpPr>
            <a:spLocks noGrp="1"/>
          </p:cNvSpPr>
          <p:nvPr>
            <p:ph idx="1"/>
          </p:nvPr>
        </p:nvSpPr>
        <p:spPr>
          <a:xfrm>
            <a:off x="440871" y="1493837"/>
            <a:ext cx="8229600" cy="4525963"/>
          </a:xfrm>
        </p:spPr>
        <p:txBody>
          <a:bodyPr>
            <a:normAutofit lnSpcReduction="10000"/>
          </a:bodyPr>
          <a:lstStyle/>
          <a:p>
            <a:pPr>
              <a:buFont typeface="Arial" panose="020B0604020202020204" pitchFamily="34" charset="0"/>
              <a:buChar char="•"/>
              <a:defRPr/>
            </a:pPr>
            <a:r>
              <a:rPr lang="en-US" altLang="en-US" sz="2800" dirty="0"/>
              <a:t>Genetic genealogy attracts millions of individuals interested in their ancestry or in discovering distant relatives.</a:t>
            </a:r>
          </a:p>
          <a:p>
            <a:pPr>
              <a:buFont typeface="Arial" panose="020B0604020202020204" pitchFamily="34" charset="0"/>
              <a:buChar char="•"/>
              <a:defRPr/>
            </a:pPr>
            <a:r>
              <a:rPr lang="en-US" altLang="en-US" sz="2800" dirty="0"/>
              <a:t>One potential route of identity tracing is surname inference from Y-chromosome data</a:t>
            </a:r>
          </a:p>
          <a:p>
            <a:pPr>
              <a:buFont typeface="Arial" panose="020B0604020202020204" pitchFamily="34" charset="0"/>
              <a:buChar char="•"/>
              <a:defRPr/>
            </a:pPr>
            <a:r>
              <a:rPr lang="en-US" altLang="en-US" sz="2800" dirty="0"/>
              <a:t>The main limitation of surname inference is that haplotype matching relies on comparing Y chromosome Short Tandem Repeats (Y-STRs).</a:t>
            </a:r>
          </a:p>
          <a:p>
            <a:pPr>
              <a:buFont typeface="Arial" panose="020B0604020202020204" pitchFamily="34" charset="0"/>
              <a:buChar char="•"/>
              <a:defRPr/>
            </a:pPr>
            <a:r>
              <a:rPr lang="en-US" altLang="en-US" sz="2800" dirty="0"/>
              <a:t> An open research question is the utility of non Y chromosome markers for genealogical triangulation.</a:t>
            </a:r>
          </a:p>
          <a:p>
            <a:pPr marL="0" indent="0">
              <a:buNone/>
            </a:pPr>
            <a:endParaRPr lang="en-US" sz="2800" dirty="0"/>
          </a:p>
        </p:txBody>
      </p:sp>
      <p:sp>
        <p:nvSpPr>
          <p:cNvPr id="4" name="Slide Number Placeholder 3">
            <a:extLst>
              <a:ext uri="{FF2B5EF4-FFF2-40B4-BE49-F238E27FC236}">
                <a16:creationId xmlns:a16="http://schemas.microsoft.com/office/drawing/2014/main" id="{A810970B-42B3-680B-AED4-09F3AB1487ED}"/>
              </a:ext>
            </a:extLst>
          </p:cNvPr>
          <p:cNvSpPr>
            <a:spLocks noGrp="1"/>
          </p:cNvSpPr>
          <p:nvPr>
            <p:ph type="sldNum" sz="quarter" idx="12"/>
          </p:nvPr>
        </p:nvSpPr>
        <p:spPr/>
        <p:txBody>
          <a:bodyPr/>
          <a:lstStyle/>
          <a:p>
            <a:fld id="{E6F286D7-7C42-254F-8B91-AC3DD8D29061}" type="slidenum">
              <a:rPr lang="en-US" smtClean="0"/>
              <a:pPr/>
              <a:t>17</a:t>
            </a:fld>
            <a:endParaRPr lang="en-US"/>
          </a:p>
        </p:txBody>
      </p:sp>
      <p:pic>
        <p:nvPicPr>
          <p:cNvPr id="5" name="Picture 4">
            <a:extLst>
              <a:ext uri="{FF2B5EF4-FFF2-40B4-BE49-F238E27FC236}">
                <a16:creationId xmlns:a16="http://schemas.microsoft.com/office/drawing/2014/main" id="{E482AFA2-1F11-1192-6931-6BE5A4C37394}"/>
              </a:ext>
            </a:extLst>
          </p:cNvPr>
          <p:cNvPicPr>
            <a:picLocks noChangeAspect="1"/>
          </p:cNvPicPr>
          <p:nvPr/>
        </p:nvPicPr>
        <p:blipFill>
          <a:blip r:embed="rId2"/>
          <a:stretch>
            <a:fillRect/>
          </a:stretch>
        </p:blipFill>
        <p:spPr>
          <a:xfrm>
            <a:off x="1524001" y="5696223"/>
            <a:ext cx="6095999" cy="1090068"/>
          </a:xfrm>
          <a:prstGeom prst="rect">
            <a:avLst/>
          </a:prstGeom>
        </p:spPr>
      </p:pic>
    </p:spTree>
    <p:extLst>
      <p:ext uri="{BB962C8B-B14F-4D97-AF65-F5344CB8AC3E}">
        <p14:creationId xmlns:p14="http://schemas.microsoft.com/office/powerpoint/2010/main" val="4016310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B015-4A98-F67B-4182-2A1E7B8176DF}"/>
              </a:ext>
            </a:extLst>
          </p:cNvPr>
          <p:cNvSpPr>
            <a:spLocks noGrp="1"/>
          </p:cNvSpPr>
          <p:nvPr>
            <p:ph type="title"/>
          </p:nvPr>
        </p:nvSpPr>
        <p:spPr/>
        <p:txBody>
          <a:bodyPr>
            <a:normAutofit fontScale="90000"/>
          </a:bodyPr>
          <a:lstStyle/>
          <a:p>
            <a:r>
              <a:rPr lang="en-US" dirty="0"/>
              <a:t>Identity Tracing by </a:t>
            </a:r>
            <a:br>
              <a:rPr lang="en-US" dirty="0"/>
            </a:br>
            <a:r>
              <a:rPr lang="en-US" dirty="0"/>
              <a:t>Phenotypic Prediction</a:t>
            </a:r>
          </a:p>
        </p:txBody>
      </p:sp>
      <p:sp>
        <p:nvSpPr>
          <p:cNvPr id="3" name="Content Placeholder 2">
            <a:extLst>
              <a:ext uri="{FF2B5EF4-FFF2-40B4-BE49-F238E27FC236}">
                <a16:creationId xmlns:a16="http://schemas.microsoft.com/office/drawing/2014/main" id="{6F153D20-A9B1-1C15-DA43-32E4E4F056C3}"/>
              </a:ext>
            </a:extLst>
          </p:cNvPr>
          <p:cNvSpPr>
            <a:spLocks noGrp="1"/>
          </p:cNvSpPr>
          <p:nvPr>
            <p:ph idx="1"/>
          </p:nvPr>
        </p:nvSpPr>
        <p:spPr/>
        <p:txBody>
          <a:bodyPr>
            <a:normAutofit fontScale="77500" lnSpcReduction="20000"/>
          </a:bodyPr>
          <a:lstStyle/>
          <a:p>
            <a:r>
              <a:rPr lang="en-US" dirty="0"/>
              <a:t>Predictions of visible phenotypes from genetic data could serve as quasi-identifiers for identity tracing.</a:t>
            </a:r>
          </a:p>
          <a:p>
            <a:endParaRPr lang="en-US" dirty="0"/>
          </a:p>
          <a:p>
            <a:r>
              <a:rPr lang="en-US" dirty="0"/>
              <a:t>Twin studies have estimated high </a:t>
            </a:r>
            <a:r>
              <a:rPr lang="en-US" dirty="0" err="1"/>
              <a:t>heritabilities</a:t>
            </a:r>
            <a:r>
              <a:rPr lang="en-US" dirty="0"/>
              <a:t> for various visible traits such as height and facial morphology.</a:t>
            </a:r>
          </a:p>
          <a:p>
            <a:endParaRPr lang="en-US" dirty="0"/>
          </a:p>
          <a:p>
            <a:r>
              <a:rPr lang="en-US" dirty="0"/>
              <a:t>Age prediction is possible from DNA specimens derived from blood samples.</a:t>
            </a:r>
          </a:p>
          <a:p>
            <a:endParaRPr lang="en-US" dirty="0"/>
          </a:p>
          <a:p>
            <a:r>
              <a:rPr lang="en-US" dirty="0"/>
              <a:t>But the applicability of these DNA-derived quasi-identifiers for identity tracing has yet to be demonstrated.</a:t>
            </a:r>
          </a:p>
          <a:p>
            <a:endParaRPr lang="en-US" dirty="0"/>
          </a:p>
          <a:p>
            <a:endParaRPr lang="en-US" dirty="0"/>
          </a:p>
        </p:txBody>
      </p:sp>
      <p:sp>
        <p:nvSpPr>
          <p:cNvPr id="4" name="Slide Number Placeholder 3">
            <a:extLst>
              <a:ext uri="{FF2B5EF4-FFF2-40B4-BE49-F238E27FC236}">
                <a16:creationId xmlns:a16="http://schemas.microsoft.com/office/drawing/2014/main" id="{956F810B-F198-C5BF-2C57-4D68529D8CF3}"/>
              </a:ext>
            </a:extLst>
          </p:cNvPr>
          <p:cNvSpPr>
            <a:spLocks noGrp="1"/>
          </p:cNvSpPr>
          <p:nvPr>
            <p:ph type="sldNum" sz="quarter" idx="12"/>
          </p:nvPr>
        </p:nvSpPr>
        <p:spPr/>
        <p:txBody>
          <a:bodyPr/>
          <a:lstStyle/>
          <a:p>
            <a:fld id="{E6F286D7-7C42-254F-8B91-AC3DD8D29061}" type="slidenum">
              <a:rPr lang="en-US" smtClean="0"/>
              <a:pPr/>
              <a:t>18</a:t>
            </a:fld>
            <a:endParaRPr lang="en-US"/>
          </a:p>
        </p:txBody>
      </p:sp>
    </p:spTree>
    <p:extLst>
      <p:ext uri="{BB962C8B-B14F-4D97-AF65-F5344CB8AC3E}">
        <p14:creationId xmlns:p14="http://schemas.microsoft.com/office/powerpoint/2010/main" val="4221395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A727-65F7-3778-B79C-7A31ECD771FD}"/>
              </a:ext>
            </a:extLst>
          </p:cNvPr>
          <p:cNvSpPr>
            <a:spLocks noGrp="1"/>
          </p:cNvSpPr>
          <p:nvPr>
            <p:ph type="title"/>
          </p:nvPr>
        </p:nvSpPr>
        <p:spPr/>
        <p:txBody>
          <a:bodyPr>
            <a:normAutofit fontScale="90000"/>
          </a:bodyPr>
          <a:lstStyle/>
          <a:p>
            <a:r>
              <a:rPr lang="en-US" altLang="en-US" sz="4400" dirty="0"/>
              <a:t>Identity Tracing by </a:t>
            </a:r>
            <a:br>
              <a:rPr lang="en-US" altLang="en-US" sz="4400" dirty="0"/>
            </a:br>
            <a:r>
              <a:rPr lang="en-US" altLang="en-US" sz="4400" dirty="0"/>
              <a:t>Side-channel </a:t>
            </a:r>
            <a:r>
              <a:rPr lang="en-US" altLang="en-US" dirty="0"/>
              <a:t>L</a:t>
            </a:r>
            <a:r>
              <a:rPr lang="en-US" altLang="en-US" sz="4400" dirty="0"/>
              <a:t>eaks</a:t>
            </a:r>
            <a:endParaRPr lang="en-US" dirty="0"/>
          </a:p>
        </p:txBody>
      </p:sp>
      <p:sp>
        <p:nvSpPr>
          <p:cNvPr id="3" name="Content Placeholder 2">
            <a:extLst>
              <a:ext uri="{FF2B5EF4-FFF2-40B4-BE49-F238E27FC236}">
                <a16:creationId xmlns:a16="http://schemas.microsoft.com/office/drawing/2014/main" id="{F135540C-2947-DC50-860C-854115B94D66}"/>
              </a:ext>
            </a:extLst>
          </p:cNvPr>
          <p:cNvSpPr>
            <a:spLocks noGrp="1"/>
          </p:cNvSpPr>
          <p:nvPr>
            <p:ph idx="1"/>
          </p:nvPr>
        </p:nvSpPr>
        <p:spPr/>
        <p:txBody>
          <a:bodyPr>
            <a:normAutofit lnSpcReduction="10000"/>
          </a:bodyPr>
          <a:lstStyle/>
          <a:p>
            <a:r>
              <a:rPr lang="en-US" dirty="0"/>
              <a:t>Side-channel attacks exploit quasi-identifiers that are unintentionally encoded in the database building blocks and structure rather than the actual data that is meant to be public.</a:t>
            </a:r>
          </a:p>
          <a:p>
            <a:endParaRPr lang="en-US" dirty="0"/>
          </a:p>
          <a:p>
            <a:r>
              <a:rPr lang="en-US" dirty="0"/>
              <a:t>The mechanism to generate database accession numbers can also leak personal information</a:t>
            </a:r>
          </a:p>
          <a:p>
            <a:endParaRPr lang="en-US" dirty="0"/>
          </a:p>
          <a:p>
            <a:endParaRPr lang="en-US" dirty="0"/>
          </a:p>
        </p:txBody>
      </p:sp>
      <p:sp>
        <p:nvSpPr>
          <p:cNvPr id="4" name="Slide Number Placeholder 3">
            <a:extLst>
              <a:ext uri="{FF2B5EF4-FFF2-40B4-BE49-F238E27FC236}">
                <a16:creationId xmlns:a16="http://schemas.microsoft.com/office/drawing/2014/main" id="{9649C41B-3616-B58A-C807-BA2425899E8F}"/>
              </a:ext>
            </a:extLst>
          </p:cNvPr>
          <p:cNvSpPr>
            <a:spLocks noGrp="1"/>
          </p:cNvSpPr>
          <p:nvPr>
            <p:ph type="sldNum" sz="quarter" idx="12"/>
          </p:nvPr>
        </p:nvSpPr>
        <p:spPr/>
        <p:txBody>
          <a:bodyPr/>
          <a:lstStyle/>
          <a:p>
            <a:fld id="{E6F286D7-7C42-254F-8B91-AC3DD8D29061}" type="slidenum">
              <a:rPr lang="en-US" smtClean="0"/>
              <a:pPr/>
              <a:t>19</a:t>
            </a:fld>
            <a:endParaRPr lang="en-US"/>
          </a:p>
        </p:txBody>
      </p:sp>
    </p:spTree>
    <p:extLst>
      <p:ext uri="{BB962C8B-B14F-4D97-AF65-F5344CB8AC3E}">
        <p14:creationId xmlns:p14="http://schemas.microsoft.com/office/powerpoint/2010/main" val="437156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600200"/>
            <a:ext cx="8686800" cy="4525963"/>
          </a:xfrm>
        </p:spPr>
        <p:txBody>
          <a:bodyPr/>
          <a:lstStyle/>
          <a:p>
            <a:r>
              <a:rPr lang="en-US" dirty="0"/>
              <a:t>An overview of genomics and post-genomics era</a:t>
            </a:r>
          </a:p>
          <a:p>
            <a:r>
              <a:rPr lang="en-US" dirty="0"/>
              <a:t>Genetic privacy and security</a:t>
            </a:r>
          </a:p>
          <a:p>
            <a:r>
              <a:rPr lang="en-US" dirty="0"/>
              <a:t>Ethics and Regulations</a:t>
            </a:r>
          </a:p>
          <a:p>
            <a:r>
              <a:rPr lang="en-US" dirty="0"/>
              <a:t>Protection techniques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E6F286D7-7C42-254F-8B91-AC3DD8D29061}" type="slidenum">
              <a:rPr lang="en-US" smtClean="0"/>
              <a:pPr/>
              <a:t>2</a:t>
            </a:fld>
            <a:endParaRPr lang="en-US"/>
          </a:p>
        </p:txBody>
      </p:sp>
    </p:spTree>
    <p:extLst>
      <p:ext uri="{BB962C8B-B14F-4D97-AF65-F5344CB8AC3E}">
        <p14:creationId xmlns:p14="http://schemas.microsoft.com/office/powerpoint/2010/main" val="105500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BBFB-BC27-57F8-92C8-9C95596482D2}"/>
              </a:ext>
            </a:extLst>
          </p:cNvPr>
          <p:cNvSpPr>
            <a:spLocks noGrp="1"/>
          </p:cNvSpPr>
          <p:nvPr>
            <p:ph type="title"/>
          </p:nvPr>
        </p:nvSpPr>
        <p:spPr/>
        <p:txBody>
          <a:bodyPr>
            <a:normAutofit fontScale="90000"/>
          </a:bodyPr>
          <a:lstStyle/>
          <a:p>
            <a:r>
              <a:rPr lang="en-US" dirty="0"/>
              <a:t>Attribute Disclosure Attacks via DNA (ADAD)</a:t>
            </a:r>
          </a:p>
        </p:txBody>
      </p:sp>
      <p:sp>
        <p:nvSpPr>
          <p:cNvPr id="3" name="Content Placeholder 2">
            <a:extLst>
              <a:ext uri="{FF2B5EF4-FFF2-40B4-BE49-F238E27FC236}">
                <a16:creationId xmlns:a16="http://schemas.microsoft.com/office/drawing/2014/main" id="{D03C1084-8470-11FE-6651-63FE12ABE3E7}"/>
              </a:ext>
            </a:extLst>
          </p:cNvPr>
          <p:cNvSpPr>
            <a:spLocks noGrp="1"/>
          </p:cNvSpPr>
          <p:nvPr>
            <p:ph idx="1"/>
          </p:nvPr>
        </p:nvSpPr>
        <p:spPr/>
        <p:txBody>
          <a:bodyPr>
            <a:normAutofit fontScale="85000" lnSpcReduction="20000"/>
          </a:bodyPr>
          <a:lstStyle/>
          <a:p>
            <a:r>
              <a:rPr lang="en-US" dirty="0"/>
              <a:t>ADAD attack:  The adversary gains access to the DNA sample of the target. He or she uses the identified DNA to search genetic databases with sensitive attributes. A match between the identified DNA and the database links the person and the attribute.</a:t>
            </a:r>
          </a:p>
          <a:p>
            <a:endParaRPr lang="en-US" dirty="0"/>
          </a:p>
          <a:p>
            <a:r>
              <a:rPr lang="en-US" dirty="0"/>
              <a:t>The simplest scenario</a:t>
            </a:r>
          </a:p>
          <a:p>
            <a:endParaRPr lang="en-US" dirty="0"/>
          </a:p>
          <a:p>
            <a:r>
              <a:rPr lang="en-US" dirty="0"/>
              <a:t>The summary statistic scenario</a:t>
            </a:r>
          </a:p>
          <a:p>
            <a:endParaRPr lang="en-US" dirty="0"/>
          </a:p>
          <a:p>
            <a:r>
              <a:rPr lang="en-US" dirty="0"/>
              <a:t>The gene expression scenario</a:t>
            </a:r>
          </a:p>
          <a:p>
            <a:pPr marL="0" indent="0">
              <a:buNone/>
            </a:pPr>
            <a:endParaRPr lang="en-US" dirty="0"/>
          </a:p>
        </p:txBody>
      </p:sp>
      <p:sp>
        <p:nvSpPr>
          <p:cNvPr id="4" name="Slide Number Placeholder 3">
            <a:extLst>
              <a:ext uri="{FF2B5EF4-FFF2-40B4-BE49-F238E27FC236}">
                <a16:creationId xmlns:a16="http://schemas.microsoft.com/office/drawing/2014/main" id="{140AC023-4871-2BDE-4559-09FF481E356B}"/>
              </a:ext>
            </a:extLst>
          </p:cNvPr>
          <p:cNvSpPr>
            <a:spLocks noGrp="1"/>
          </p:cNvSpPr>
          <p:nvPr>
            <p:ph type="sldNum" sz="quarter" idx="12"/>
          </p:nvPr>
        </p:nvSpPr>
        <p:spPr/>
        <p:txBody>
          <a:bodyPr/>
          <a:lstStyle/>
          <a:p>
            <a:fld id="{E6F286D7-7C42-254F-8B91-AC3DD8D29061}" type="slidenum">
              <a:rPr lang="en-US" smtClean="0"/>
              <a:pPr/>
              <a:t>20</a:t>
            </a:fld>
            <a:endParaRPr lang="en-US"/>
          </a:p>
        </p:txBody>
      </p:sp>
    </p:spTree>
    <p:extLst>
      <p:ext uri="{BB962C8B-B14F-4D97-AF65-F5344CB8AC3E}">
        <p14:creationId xmlns:p14="http://schemas.microsoft.com/office/powerpoint/2010/main" val="1645865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6B90D-1F9B-48E8-EA7C-0FDDFB829484}"/>
              </a:ext>
            </a:extLst>
          </p:cNvPr>
          <p:cNvSpPr>
            <a:spLocks noGrp="1"/>
          </p:cNvSpPr>
          <p:nvPr>
            <p:ph type="title"/>
          </p:nvPr>
        </p:nvSpPr>
        <p:spPr/>
        <p:txBody>
          <a:bodyPr>
            <a:normAutofit/>
          </a:bodyPr>
          <a:lstStyle/>
          <a:p>
            <a:r>
              <a:rPr lang="en-US" dirty="0"/>
              <a:t>ADAD: the Simplest Scenario</a:t>
            </a:r>
          </a:p>
        </p:txBody>
      </p:sp>
      <p:sp>
        <p:nvSpPr>
          <p:cNvPr id="3" name="Content Placeholder 2">
            <a:extLst>
              <a:ext uri="{FF2B5EF4-FFF2-40B4-BE49-F238E27FC236}">
                <a16:creationId xmlns:a16="http://schemas.microsoft.com/office/drawing/2014/main" id="{CFAD01F7-9158-E3A9-0303-D5FBAEF19544}"/>
              </a:ext>
            </a:extLst>
          </p:cNvPr>
          <p:cNvSpPr>
            <a:spLocks noGrp="1"/>
          </p:cNvSpPr>
          <p:nvPr>
            <p:ph idx="1"/>
          </p:nvPr>
        </p:nvSpPr>
        <p:spPr/>
        <p:txBody>
          <a:bodyPr>
            <a:normAutofit fontScale="77500" lnSpcReduction="20000"/>
          </a:bodyPr>
          <a:lstStyle/>
          <a:p>
            <a:r>
              <a:rPr lang="en-US" dirty="0"/>
              <a:t>The adversary can simply match the genotype data that is associated with the identity of the individual and the genotype data that is associated with the attribute.</a:t>
            </a:r>
          </a:p>
          <a:p>
            <a:endParaRPr lang="en-US" dirty="0"/>
          </a:p>
          <a:p>
            <a:r>
              <a:rPr lang="en-US" dirty="0"/>
              <a:t>Such an attack requires only a small number of autosomal single nucleotide polymorphisms (SNPs).</a:t>
            </a:r>
          </a:p>
          <a:p>
            <a:endParaRPr lang="en-US" dirty="0"/>
          </a:p>
          <a:p>
            <a:r>
              <a:rPr lang="en-US" dirty="0"/>
              <a:t>ADAD is a theoretical vulnerability of virtually any individual level DNA-derived omics dataset such as RNA-seq and personal proteomics.</a:t>
            </a:r>
          </a:p>
          <a:p>
            <a:endParaRPr lang="en-US" dirty="0"/>
          </a:p>
          <a:p>
            <a:r>
              <a:rPr lang="en-US" dirty="0"/>
              <a:t>Genome-wide association studies (GWAS) are highly vulnerable to ADAD.</a:t>
            </a:r>
          </a:p>
          <a:p>
            <a:pPr marL="0" indent="0">
              <a:buNone/>
            </a:pPr>
            <a:endParaRPr lang="en-US" dirty="0"/>
          </a:p>
        </p:txBody>
      </p:sp>
      <p:sp>
        <p:nvSpPr>
          <p:cNvPr id="4" name="Slide Number Placeholder 3">
            <a:extLst>
              <a:ext uri="{FF2B5EF4-FFF2-40B4-BE49-F238E27FC236}">
                <a16:creationId xmlns:a16="http://schemas.microsoft.com/office/drawing/2014/main" id="{2C6C096C-1521-DE68-40F7-685EF757B6C7}"/>
              </a:ext>
            </a:extLst>
          </p:cNvPr>
          <p:cNvSpPr>
            <a:spLocks noGrp="1"/>
          </p:cNvSpPr>
          <p:nvPr>
            <p:ph type="sldNum" sz="quarter" idx="12"/>
          </p:nvPr>
        </p:nvSpPr>
        <p:spPr/>
        <p:txBody>
          <a:bodyPr/>
          <a:lstStyle/>
          <a:p>
            <a:fld id="{E6F286D7-7C42-254F-8B91-AC3DD8D29061}" type="slidenum">
              <a:rPr lang="en-US" smtClean="0"/>
              <a:pPr/>
              <a:t>21</a:t>
            </a:fld>
            <a:endParaRPr lang="en-US"/>
          </a:p>
        </p:txBody>
      </p:sp>
    </p:spTree>
    <p:extLst>
      <p:ext uri="{BB962C8B-B14F-4D97-AF65-F5344CB8AC3E}">
        <p14:creationId xmlns:p14="http://schemas.microsoft.com/office/powerpoint/2010/main" val="170893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5200-9FC1-DCCC-1178-D43A03F185FA}"/>
              </a:ext>
            </a:extLst>
          </p:cNvPr>
          <p:cNvSpPr>
            <a:spLocks noGrp="1"/>
          </p:cNvSpPr>
          <p:nvPr>
            <p:ph type="title"/>
          </p:nvPr>
        </p:nvSpPr>
        <p:spPr/>
        <p:txBody>
          <a:bodyPr>
            <a:normAutofit fontScale="90000"/>
          </a:bodyPr>
          <a:lstStyle/>
          <a:p>
            <a:r>
              <a:rPr lang="en-US" dirty="0"/>
              <a:t>ADAD: the Summary Statistic Scenario</a:t>
            </a:r>
          </a:p>
        </p:txBody>
      </p:sp>
      <p:sp>
        <p:nvSpPr>
          <p:cNvPr id="3" name="Content Placeholder 2">
            <a:extLst>
              <a:ext uri="{FF2B5EF4-FFF2-40B4-BE49-F238E27FC236}">
                <a16:creationId xmlns:a16="http://schemas.microsoft.com/office/drawing/2014/main" id="{2301D3D7-A3B8-BEBE-8A36-7D8F7B6773CA}"/>
              </a:ext>
            </a:extLst>
          </p:cNvPr>
          <p:cNvSpPr>
            <a:spLocks noGrp="1"/>
          </p:cNvSpPr>
          <p:nvPr>
            <p:ph idx="1"/>
          </p:nvPr>
        </p:nvSpPr>
        <p:spPr/>
        <p:txBody>
          <a:bodyPr/>
          <a:lstStyle/>
          <a:p>
            <a:r>
              <a:rPr lang="en-US" dirty="0"/>
              <a:t>With the target genotypes in the case group, the allele frequencies will be positively biased towards the target genotypes compared to the allele frequencies of the general population.</a:t>
            </a:r>
          </a:p>
          <a:p>
            <a:r>
              <a:rPr lang="en-US" dirty="0"/>
              <a:t>The actual risk of ADAD has been the subject of intense debate.</a:t>
            </a:r>
          </a:p>
          <a:p>
            <a:endParaRPr lang="en-US" dirty="0"/>
          </a:p>
          <a:p>
            <a:endParaRPr lang="en-US" dirty="0"/>
          </a:p>
        </p:txBody>
      </p:sp>
      <p:sp>
        <p:nvSpPr>
          <p:cNvPr id="4" name="Slide Number Placeholder 3">
            <a:extLst>
              <a:ext uri="{FF2B5EF4-FFF2-40B4-BE49-F238E27FC236}">
                <a16:creationId xmlns:a16="http://schemas.microsoft.com/office/drawing/2014/main" id="{F0943B7A-9B4B-4104-B4B4-FB113BF8CC45}"/>
              </a:ext>
            </a:extLst>
          </p:cNvPr>
          <p:cNvSpPr>
            <a:spLocks noGrp="1"/>
          </p:cNvSpPr>
          <p:nvPr>
            <p:ph type="sldNum" sz="quarter" idx="12"/>
          </p:nvPr>
        </p:nvSpPr>
        <p:spPr/>
        <p:txBody>
          <a:bodyPr/>
          <a:lstStyle/>
          <a:p>
            <a:fld id="{E6F286D7-7C42-254F-8B91-AC3DD8D29061}" type="slidenum">
              <a:rPr lang="en-US" smtClean="0"/>
              <a:pPr/>
              <a:t>22</a:t>
            </a:fld>
            <a:endParaRPr lang="en-US"/>
          </a:p>
        </p:txBody>
      </p:sp>
      <p:pic>
        <p:nvPicPr>
          <p:cNvPr id="58370" name="Picture 2" descr="Genome wide association studies (GWAS). Genome-wide association studies aim to discover the genetic risk component of a disease by finding differences in a group with the disease compared to a group of unaffected control individuals. Several review articles have reviewed the findings of many lupus GWAS with varying degrees of certainty (R.R. Graham, et al., 2009; I.T.W. Harley, et al., 2009; Moser, et al., 2009; Rhodes &amp; Vyse, 2008; Sebastiani &amp; Galeazzi, 2009). In some cases the indicated susceptibility genes are common in many ethnicities and populations, while others are specific to certain groups. The statistical significance of many of these genes is well established, while others are novel and need to be replicated by other groups. An important finding is that most of the genes that have been identified in GWA studies can be grouped into several functional pathways. We will focus on the genes in the IFN pathway and the pathways involving clearing of apoptotic cells and immune complexes. ">
            <a:extLst>
              <a:ext uri="{FF2B5EF4-FFF2-40B4-BE49-F238E27FC236}">
                <a16:creationId xmlns:a16="http://schemas.microsoft.com/office/drawing/2014/main" id="{95A30D05-88F0-F8A8-63FB-C84AA7BE5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837403"/>
            <a:ext cx="2819400" cy="165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982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73F2-C368-712A-09D1-879698F4A575}"/>
              </a:ext>
            </a:extLst>
          </p:cNvPr>
          <p:cNvSpPr>
            <a:spLocks noGrp="1"/>
          </p:cNvSpPr>
          <p:nvPr>
            <p:ph type="title"/>
          </p:nvPr>
        </p:nvSpPr>
        <p:spPr/>
        <p:txBody>
          <a:bodyPr>
            <a:normAutofit fontScale="90000"/>
          </a:bodyPr>
          <a:lstStyle/>
          <a:p>
            <a:r>
              <a:rPr lang="en-US" dirty="0"/>
              <a:t>ADAD: the gene expression scenario</a:t>
            </a:r>
          </a:p>
        </p:txBody>
      </p:sp>
      <p:sp>
        <p:nvSpPr>
          <p:cNvPr id="3" name="Content Placeholder 2">
            <a:extLst>
              <a:ext uri="{FF2B5EF4-FFF2-40B4-BE49-F238E27FC236}">
                <a16:creationId xmlns:a16="http://schemas.microsoft.com/office/drawing/2014/main" id="{F6C13EEC-6BFD-7B9F-CA0A-33C3DBEB5E5B}"/>
              </a:ext>
            </a:extLst>
          </p:cNvPr>
          <p:cNvSpPr>
            <a:spLocks noGrp="1"/>
          </p:cNvSpPr>
          <p:nvPr>
            <p:ph idx="1"/>
          </p:nvPr>
        </p:nvSpPr>
        <p:spPr/>
        <p:txBody>
          <a:bodyPr>
            <a:normAutofit/>
          </a:bodyPr>
          <a:lstStyle/>
          <a:p>
            <a:r>
              <a:rPr lang="en-US" sz="2400" dirty="0"/>
              <a:t>NIH’s Gene Expression Omnibus (GEO) publicly hold hundreds of thousands of gene expression profiles.</a:t>
            </a:r>
          </a:p>
          <a:p>
            <a:r>
              <a:rPr lang="en-US" sz="2400" dirty="0"/>
              <a:t>ADAD technique: The method starts with a training step that employs a standard expression quantitative trait loci (</a:t>
            </a:r>
            <a:r>
              <a:rPr lang="en-US" sz="2400" dirty="0" err="1"/>
              <a:t>eQTL</a:t>
            </a:r>
            <a:r>
              <a:rPr lang="en-US" sz="2400" dirty="0"/>
              <a:t>) analysis with a reference dataset.  Next, the algorithm scans the public expression profiles.  Last, the algorithm matches the target’s genotype with the inferred allelic distributions of each expression profile and tests the hypothesis that the match is random.</a:t>
            </a:r>
          </a:p>
          <a:p>
            <a:r>
              <a:rPr lang="en-US" sz="2400" dirty="0"/>
              <a:t>This ADAD technique has the potential for relatively high accuracy in ideal conditions.</a:t>
            </a:r>
          </a:p>
          <a:p>
            <a:endParaRPr lang="en-US" sz="2400" dirty="0"/>
          </a:p>
        </p:txBody>
      </p:sp>
      <p:sp>
        <p:nvSpPr>
          <p:cNvPr id="4" name="Slide Number Placeholder 3">
            <a:extLst>
              <a:ext uri="{FF2B5EF4-FFF2-40B4-BE49-F238E27FC236}">
                <a16:creationId xmlns:a16="http://schemas.microsoft.com/office/drawing/2014/main" id="{4CA8787C-E2D5-D19F-D26A-94C2612CA7F8}"/>
              </a:ext>
            </a:extLst>
          </p:cNvPr>
          <p:cNvSpPr>
            <a:spLocks noGrp="1"/>
          </p:cNvSpPr>
          <p:nvPr>
            <p:ph type="sldNum" sz="quarter" idx="12"/>
          </p:nvPr>
        </p:nvSpPr>
        <p:spPr/>
        <p:txBody>
          <a:bodyPr/>
          <a:lstStyle/>
          <a:p>
            <a:fld id="{E6F286D7-7C42-254F-8B91-AC3DD8D29061}" type="slidenum">
              <a:rPr lang="en-US" smtClean="0"/>
              <a:pPr/>
              <a:t>23</a:t>
            </a:fld>
            <a:endParaRPr lang="en-US"/>
          </a:p>
        </p:txBody>
      </p:sp>
      <p:pic>
        <p:nvPicPr>
          <p:cNvPr id="5" name="Picture 4">
            <a:extLst>
              <a:ext uri="{FF2B5EF4-FFF2-40B4-BE49-F238E27FC236}">
                <a16:creationId xmlns:a16="http://schemas.microsoft.com/office/drawing/2014/main" id="{BD8FA378-8942-0629-CE3E-4CDA7EDB16BD}"/>
              </a:ext>
            </a:extLst>
          </p:cNvPr>
          <p:cNvPicPr>
            <a:picLocks noChangeAspect="1"/>
          </p:cNvPicPr>
          <p:nvPr/>
        </p:nvPicPr>
        <p:blipFill>
          <a:blip r:embed="rId2"/>
          <a:stretch>
            <a:fillRect/>
          </a:stretch>
        </p:blipFill>
        <p:spPr>
          <a:xfrm>
            <a:off x="4441371" y="5623783"/>
            <a:ext cx="4267200" cy="1004759"/>
          </a:xfrm>
          <a:prstGeom prst="rect">
            <a:avLst/>
          </a:prstGeom>
        </p:spPr>
      </p:pic>
    </p:spTree>
    <p:extLst>
      <p:ext uri="{BB962C8B-B14F-4D97-AF65-F5344CB8AC3E}">
        <p14:creationId xmlns:p14="http://schemas.microsoft.com/office/powerpoint/2010/main" val="1853394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55AD-56D2-5295-3136-E431369AE0BE}"/>
              </a:ext>
            </a:extLst>
          </p:cNvPr>
          <p:cNvSpPr>
            <a:spLocks noGrp="1"/>
          </p:cNvSpPr>
          <p:nvPr>
            <p:ph type="title"/>
          </p:nvPr>
        </p:nvSpPr>
        <p:spPr/>
        <p:txBody>
          <a:bodyPr>
            <a:normAutofit/>
          </a:bodyPr>
          <a:lstStyle/>
          <a:p>
            <a:r>
              <a:rPr lang="en-US" dirty="0"/>
              <a:t>Completion attacks</a:t>
            </a:r>
          </a:p>
        </p:txBody>
      </p:sp>
      <p:sp>
        <p:nvSpPr>
          <p:cNvPr id="3" name="Content Placeholder 2">
            <a:extLst>
              <a:ext uri="{FF2B5EF4-FFF2-40B4-BE49-F238E27FC236}">
                <a16:creationId xmlns:a16="http://schemas.microsoft.com/office/drawing/2014/main" id="{EA729C50-6029-829E-1981-0FF0BE224609}"/>
              </a:ext>
            </a:extLst>
          </p:cNvPr>
          <p:cNvSpPr>
            <a:spLocks noGrp="1"/>
          </p:cNvSpPr>
          <p:nvPr>
            <p:ph idx="1"/>
          </p:nvPr>
        </p:nvSpPr>
        <p:spPr/>
        <p:txBody>
          <a:bodyPr>
            <a:normAutofit fontScale="85000" lnSpcReduction="20000"/>
          </a:bodyPr>
          <a:lstStyle/>
          <a:p>
            <a:r>
              <a:rPr lang="en-US" dirty="0"/>
              <a:t>Genotype imputation: Jim Watson’s predisposition for Alzheimer’s disease from the </a:t>
            </a:r>
            <a:r>
              <a:rPr lang="en-US" dirty="0" err="1"/>
              <a:t>ApoE</a:t>
            </a:r>
            <a:r>
              <a:rPr lang="en-US" dirty="0"/>
              <a:t> locus despite masking of this gene</a:t>
            </a:r>
          </a:p>
          <a:p>
            <a:endParaRPr lang="en-US" dirty="0"/>
          </a:p>
          <a:p>
            <a:r>
              <a:rPr lang="en-US" dirty="0"/>
              <a:t>In the basic setting, the adversary obtains access to a single genetic dataset of a known individual. He then exploits this information to estimate genetic predispositions for relatives whose genetic information is inaccessible.</a:t>
            </a:r>
          </a:p>
          <a:p>
            <a:endParaRPr lang="en-US" dirty="0"/>
          </a:p>
          <a:p>
            <a:r>
              <a:rPr lang="en-US" dirty="0"/>
              <a:t>This attack is taking advantage of self-identified genetic datasets from </a:t>
            </a:r>
            <a:r>
              <a:rPr lang="en-US" dirty="0" err="1"/>
              <a:t>OpenSNP.org</a:t>
            </a:r>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310C1E7-7FDC-1876-B1E6-AC34AE7B3CBC}"/>
              </a:ext>
            </a:extLst>
          </p:cNvPr>
          <p:cNvSpPr>
            <a:spLocks noGrp="1"/>
          </p:cNvSpPr>
          <p:nvPr>
            <p:ph type="sldNum" sz="quarter" idx="12"/>
          </p:nvPr>
        </p:nvSpPr>
        <p:spPr/>
        <p:txBody>
          <a:bodyPr/>
          <a:lstStyle/>
          <a:p>
            <a:fld id="{E6F286D7-7C42-254F-8B91-AC3DD8D29061}" type="slidenum">
              <a:rPr lang="en-US" smtClean="0"/>
              <a:pPr/>
              <a:t>24</a:t>
            </a:fld>
            <a:endParaRPr lang="en-US"/>
          </a:p>
        </p:txBody>
      </p:sp>
    </p:spTree>
    <p:extLst>
      <p:ext uri="{BB962C8B-B14F-4D97-AF65-F5344CB8AC3E}">
        <p14:creationId xmlns:p14="http://schemas.microsoft.com/office/powerpoint/2010/main" val="3421203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55AD-56D2-5295-3136-E431369AE0BE}"/>
              </a:ext>
            </a:extLst>
          </p:cNvPr>
          <p:cNvSpPr>
            <a:spLocks noGrp="1"/>
          </p:cNvSpPr>
          <p:nvPr>
            <p:ph type="title"/>
          </p:nvPr>
        </p:nvSpPr>
        <p:spPr/>
        <p:txBody>
          <a:bodyPr>
            <a:normAutofit/>
          </a:bodyPr>
          <a:lstStyle/>
          <a:p>
            <a:r>
              <a:rPr lang="en-US" dirty="0"/>
              <a:t>Completion attacks</a:t>
            </a:r>
          </a:p>
        </p:txBody>
      </p:sp>
      <p:sp>
        <p:nvSpPr>
          <p:cNvPr id="3" name="Content Placeholder 2">
            <a:extLst>
              <a:ext uri="{FF2B5EF4-FFF2-40B4-BE49-F238E27FC236}">
                <a16:creationId xmlns:a16="http://schemas.microsoft.com/office/drawing/2014/main" id="{EA729C50-6029-829E-1981-0FF0BE224609}"/>
              </a:ext>
            </a:extLst>
          </p:cNvPr>
          <p:cNvSpPr>
            <a:spLocks noGrp="1"/>
          </p:cNvSpPr>
          <p:nvPr>
            <p:ph idx="1"/>
          </p:nvPr>
        </p:nvSpPr>
        <p:spPr/>
        <p:txBody>
          <a:bodyPr>
            <a:normAutofit fontScale="70000" lnSpcReduction="20000"/>
          </a:bodyPr>
          <a:lstStyle/>
          <a:p>
            <a:r>
              <a:rPr lang="en-US" dirty="0"/>
              <a:t>Genotype imputation: Jim Watson’s predisposition for Alzheimer’s disease from the </a:t>
            </a:r>
            <a:r>
              <a:rPr lang="en-US" dirty="0" err="1"/>
              <a:t>ApoE</a:t>
            </a:r>
            <a:r>
              <a:rPr lang="en-US" dirty="0"/>
              <a:t> locus despite masking of this gene</a:t>
            </a:r>
          </a:p>
          <a:p>
            <a:endParaRPr lang="en-US" dirty="0"/>
          </a:p>
          <a:p>
            <a:r>
              <a:rPr lang="en-US" dirty="0"/>
              <a:t>In the </a:t>
            </a:r>
            <a:r>
              <a:rPr lang="en-US" b="1" i="1" dirty="0"/>
              <a:t>basic</a:t>
            </a:r>
            <a:r>
              <a:rPr lang="en-US" dirty="0"/>
              <a:t> setting, the adversary obtains access to a single genetic dataset of a known individual. He then exploits this information to estimate genetic predispositions for relatives whose genetic information is inaccessible.</a:t>
            </a:r>
          </a:p>
          <a:p>
            <a:endParaRPr lang="en-US" dirty="0"/>
          </a:p>
          <a:p>
            <a:r>
              <a:rPr lang="en-US" dirty="0"/>
              <a:t>In the </a:t>
            </a:r>
            <a:r>
              <a:rPr lang="en-US" b="1" i="1" dirty="0"/>
              <a:t>advanced</a:t>
            </a:r>
            <a:r>
              <a:rPr lang="en-US" dirty="0"/>
              <a:t> setting,  the adversary has access to the genealogical and genetic information of multiple relatives of the target. The algorithm finds relatives of the target that donated their DNA to the reference panel and that reside on a unique genealogical path that includes the target.</a:t>
            </a:r>
          </a:p>
          <a:p>
            <a:pPr marL="0" indent="0">
              <a:buNone/>
            </a:pPr>
            <a:endParaRPr lang="en-US" dirty="0"/>
          </a:p>
        </p:txBody>
      </p:sp>
      <p:sp>
        <p:nvSpPr>
          <p:cNvPr id="4" name="Slide Number Placeholder 3">
            <a:extLst>
              <a:ext uri="{FF2B5EF4-FFF2-40B4-BE49-F238E27FC236}">
                <a16:creationId xmlns:a16="http://schemas.microsoft.com/office/drawing/2014/main" id="{2310C1E7-7FDC-1876-B1E6-AC34AE7B3CBC}"/>
              </a:ext>
            </a:extLst>
          </p:cNvPr>
          <p:cNvSpPr>
            <a:spLocks noGrp="1"/>
          </p:cNvSpPr>
          <p:nvPr>
            <p:ph type="sldNum" sz="quarter" idx="12"/>
          </p:nvPr>
        </p:nvSpPr>
        <p:spPr/>
        <p:txBody>
          <a:bodyPr/>
          <a:lstStyle/>
          <a:p>
            <a:fld id="{E6F286D7-7C42-254F-8B91-AC3DD8D29061}" type="slidenum">
              <a:rPr lang="en-US" smtClean="0"/>
              <a:pPr/>
              <a:t>25</a:t>
            </a:fld>
            <a:endParaRPr lang="en-US"/>
          </a:p>
        </p:txBody>
      </p:sp>
    </p:spTree>
    <p:extLst>
      <p:ext uri="{BB962C8B-B14F-4D97-AF65-F5344CB8AC3E}">
        <p14:creationId xmlns:p14="http://schemas.microsoft.com/office/powerpoint/2010/main" val="2223453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D7FDA-5B42-15A5-FBE7-E411AC481357}"/>
              </a:ext>
            </a:extLst>
          </p:cNvPr>
          <p:cNvSpPr>
            <a:spLocks noGrp="1"/>
          </p:cNvSpPr>
          <p:nvPr>
            <p:ph type="title"/>
          </p:nvPr>
        </p:nvSpPr>
        <p:spPr/>
        <p:txBody>
          <a:bodyPr>
            <a:normAutofit/>
          </a:bodyPr>
          <a:lstStyle/>
          <a:p>
            <a:r>
              <a:rPr lang="en-US" dirty="0"/>
              <a:t>Homer’s attack</a:t>
            </a:r>
          </a:p>
        </p:txBody>
      </p:sp>
      <p:sp>
        <p:nvSpPr>
          <p:cNvPr id="3" name="Content Placeholder 2">
            <a:extLst>
              <a:ext uri="{FF2B5EF4-FFF2-40B4-BE49-F238E27FC236}">
                <a16:creationId xmlns:a16="http://schemas.microsoft.com/office/drawing/2014/main" id="{1CC69919-70CD-6D79-4F15-62B874AA151B}"/>
              </a:ext>
            </a:extLst>
          </p:cNvPr>
          <p:cNvSpPr>
            <a:spLocks noGrp="1"/>
          </p:cNvSpPr>
          <p:nvPr>
            <p:ph idx="1"/>
          </p:nvPr>
        </p:nvSpPr>
        <p:spPr/>
        <p:txBody>
          <a:bodyPr/>
          <a:lstStyle/>
          <a:p>
            <a:pPr>
              <a:buFont typeface="Arial" panose="020B0604020202020204" pitchFamily="34" charset="0"/>
              <a:buChar char="•"/>
              <a:defRPr/>
            </a:pPr>
            <a:r>
              <a:rPr lang="en-US" altLang="en-US" sz="3200" dirty="0"/>
              <a:t>Homer’s attack motivated the NIH to move the genotype and phenotype data from public domain to controlled access through </a:t>
            </a:r>
            <a:r>
              <a:rPr lang="en-US" altLang="en-US" sz="3200" dirty="0" err="1"/>
              <a:t>dbGaP</a:t>
            </a:r>
            <a:r>
              <a:rPr lang="en-US" altLang="en-US" sz="3200" dirty="0"/>
              <a:t>.</a:t>
            </a:r>
          </a:p>
          <a:p>
            <a:pPr>
              <a:buFont typeface="Arial" panose="020B0604020202020204" pitchFamily="34" charset="0"/>
              <a:buChar char="•"/>
              <a:defRPr/>
            </a:pPr>
            <a:r>
              <a:rPr lang="en-US" altLang="en-US" sz="3200" dirty="0"/>
              <a:t>This paper demonstrated the ability to accurately and robustly determine whether individuals are in a complex genomic DNA mixture.</a:t>
            </a:r>
            <a:endParaRPr lang="en-US" dirty="0"/>
          </a:p>
        </p:txBody>
      </p:sp>
      <p:sp>
        <p:nvSpPr>
          <p:cNvPr id="4" name="Slide Number Placeholder 3">
            <a:extLst>
              <a:ext uri="{FF2B5EF4-FFF2-40B4-BE49-F238E27FC236}">
                <a16:creationId xmlns:a16="http://schemas.microsoft.com/office/drawing/2014/main" id="{A493C164-4AFE-D287-7BFB-F7F141424273}"/>
              </a:ext>
            </a:extLst>
          </p:cNvPr>
          <p:cNvSpPr>
            <a:spLocks noGrp="1"/>
          </p:cNvSpPr>
          <p:nvPr>
            <p:ph type="sldNum" sz="quarter" idx="12"/>
          </p:nvPr>
        </p:nvSpPr>
        <p:spPr/>
        <p:txBody>
          <a:bodyPr/>
          <a:lstStyle/>
          <a:p>
            <a:fld id="{E6F286D7-7C42-254F-8B91-AC3DD8D29061}" type="slidenum">
              <a:rPr lang="en-US" smtClean="0"/>
              <a:pPr/>
              <a:t>26</a:t>
            </a:fld>
            <a:endParaRPr lang="en-US"/>
          </a:p>
        </p:txBody>
      </p:sp>
      <p:sp>
        <p:nvSpPr>
          <p:cNvPr id="5" name="TextBox 4">
            <a:extLst>
              <a:ext uri="{FF2B5EF4-FFF2-40B4-BE49-F238E27FC236}">
                <a16:creationId xmlns:a16="http://schemas.microsoft.com/office/drawing/2014/main" id="{A491BC00-F939-7373-CACB-389E0405B2BF}"/>
              </a:ext>
            </a:extLst>
          </p:cNvPr>
          <p:cNvSpPr txBox="1">
            <a:spLocks noChangeArrowheads="1"/>
          </p:cNvSpPr>
          <p:nvPr/>
        </p:nvSpPr>
        <p:spPr bwMode="auto">
          <a:xfrm>
            <a:off x="152400" y="6021560"/>
            <a:ext cx="81137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600" dirty="0">
                <a:solidFill>
                  <a:schemeClr val="tx1"/>
                </a:solidFill>
              </a:rPr>
              <a:t>Homer N, </a:t>
            </a:r>
            <a:r>
              <a:rPr lang="en-US" altLang="en-US" sz="1600" dirty="0" err="1">
                <a:solidFill>
                  <a:schemeClr val="tx1"/>
                </a:solidFill>
              </a:rPr>
              <a:t>Szelinger</a:t>
            </a:r>
            <a:r>
              <a:rPr lang="en-US" altLang="en-US" sz="1600" dirty="0">
                <a:solidFill>
                  <a:schemeClr val="tx1"/>
                </a:solidFill>
              </a:rPr>
              <a:t> S, Redman M, et al. Resolving individuals contributing trace amounts of DNA to highly complex mixtures using high-density SNP genotyping microarrays. </a:t>
            </a:r>
            <a:r>
              <a:rPr lang="en-US" altLang="en-US" sz="1600" dirty="0" err="1">
                <a:solidFill>
                  <a:schemeClr val="tx1"/>
                </a:solidFill>
              </a:rPr>
              <a:t>PLoS</a:t>
            </a:r>
            <a:r>
              <a:rPr lang="en-US" altLang="en-US" sz="1600" dirty="0">
                <a:solidFill>
                  <a:schemeClr val="tx1"/>
                </a:solidFill>
              </a:rPr>
              <a:t> Genet. 2008;</a:t>
            </a:r>
          </a:p>
        </p:txBody>
      </p:sp>
    </p:spTree>
    <p:extLst>
      <p:ext uri="{BB962C8B-B14F-4D97-AF65-F5344CB8AC3E}">
        <p14:creationId xmlns:p14="http://schemas.microsoft.com/office/powerpoint/2010/main" val="912923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43080-5306-1647-8F02-BF67EB91F517}"/>
              </a:ext>
            </a:extLst>
          </p:cNvPr>
          <p:cNvSpPr>
            <a:spLocks noGrp="1"/>
          </p:cNvSpPr>
          <p:nvPr>
            <p:ph type="sldNum" sz="quarter" idx="12"/>
          </p:nvPr>
        </p:nvSpPr>
        <p:spPr/>
        <p:txBody>
          <a:bodyPr/>
          <a:lstStyle/>
          <a:p>
            <a:fld id="{E6F286D7-7C42-254F-8B91-AC3DD8D29061}" type="slidenum">
              <a:rPr lang="en-US" smtClean="0"/>
              <a:pPr/>
              <a:t>27</a:t>
            </a:fld>
            <a:endParaRPr lang="en-US"/>
          </a:p>
        </p:txBody>
      </p:sp>
      <p:sp>
        <p:nvSpPr>
          <p:cNvPr id="88" name="TextBox 4">
            <a:extLst>
              <a:ext uri="{FF2B5EF4-FFF2-40B4-BE49-F238E27FC236}">
                <a16:creationId xmlns:a16="http://schemas.microsoft.com/office/drawing/2014/main" id="{D3FBB650-F150-9269-BCDB-D92F1C8EE76E}"/>
              </a:ext>
            </a:extLst>
          </p:cNvPr>
          <p:cNvSpPr txBox="1">
            <a:spLocks noChangeArrowheads="1"/>
          </p:cNvSpPr>
          <p:nvPr/>
        </p:nvSpPr>
        <p:spPr bwMode="auto">
          <a:xfrm>
            <a:off x="454725" y="6353338"/>
            <a:ext cx="71336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en-US" sz="1400" dirty="0">
                <a:solidFill>
                  <a:srgbClr val="000000"/>
                </a:solidFill>
                <a:latin typeface="Arial" panose="020B0604020202020204" pitchFamily="34" charset="0"/>
                <a:cs typeface="Arial" panose="020B0604020202020204" pitchFamily="34" charset="0"/>
              </a:rPr>
              <a:t>Shi X and Wu X. "An overview of human genetic privacy." Annals of the New York Academy of Sciences 1387.1 (2017): 61-72.</a:t>
            </a:r>
          </a:p>
        </p:txBody>
      </p:sp>
      <p:grpSp>
        <p:nvGrpSpPr>
          <p:cNvPr id="93" name="Group 92">
            <a:extLst>
              <a:ext uri="{FF2B5EF4-FFF2-40B4-BE49-F238E27FC236}">
                <a16:creationId xmlns:a16="http://schemas.microsoft.com/office/drawing/2014/main" id="{C308D93B-BB92-CF24-4C68-718B32BFA514}"/>
              </a:ext>
            </a:extLst>
          </p:cNvPr>
          <p:cNvGrpSpPr/>
          <p:nvPr/>
        </p:nvGrpSpPr>
        <p:grpSpPr>
          <a:xfrm>
            <a:off x="87619" y="381000"/>
            <a:ext cx="8809246" cy="5791197"/>
            <a:chOff x="87619" y="381000"/>
            <a:chExt cx="8809246" cy="5791197"/>
          </a:xfrm>
        </p:grpSpPr>
        <p:sp>
          <p:nvSpPr>
            <p:cNvPr id="4" name="TextBox 3">
              <a:extLst>
                <a:ext uri="{FF2B5EF4-FFF2-40B4-BE49-F238E27FC236}">
                  <a16:creationId xmlns:a16="http://schemas.microsoft.com/office/drawing/2014/main" id="{6B3113B0-BEA3-DDB8-5103-22C636E27C88}"/>
                </a:ext>
              </a:extLst>
            </p:cNvPr>
            <p:cNvSpPr txBox="1"/>
            <p:nvPr/>
          </p:nvSpPr>
          <p:spPr>
            <a:xfrm>
              <a:off x="492503" y="381000"/>
              <a:ext cx="1889251" cy="400110"/>
            </a:xfrm>
            <a:prstGeom prst="rect">
              <a:avLst/>
            </a:prstGeom>
            <a:noFill/>
          </p:spPr>
          <p:txBody>
            <a:bodyPr wrap="square" rtlCol="0">
              <a:spAutoFit/>
            </a:bodyPr>
            <a:lstStyle/>
            <a:p>
              <a:pPr defTabSz="342900"/>
              <a:r>
                <a:rPr lang="en-US" sz="2000" b="1" dirty="0">
                  <a:solidFill>
                    <a:srgbClr val="000000"/>
                  </a:solidFill>
                  <a:latin typeface="Times New Roman" panose="02020603050405020304" pitchFamily="18" charset="0"/>
                  <a:cs typeface="Times New Roman" panose="02020603050405020304" pitchFamily="18" charset="0"/>
                </a:rPr>
                <a:t>Genomic Data</a:t>
              </a:r>
            </a:p>
          </p:txBody>
        </p:sp>
        <p:sp>
          <p:nvSpPr>
            <p:cNvPr id="5" name="Rectangle 4">
              <a:extLst>
                <a:ext uri="{FF2B5EF4-FFF2-40B4-BE49-F238E27FC236}">
                  <a16:creationId xmlns:a16="http://schemas.microsoft.com/office/drawing/2014/main" id="{B9ED5DBC-B599-801C-E9AC-DCB6D42CB512}"/>
                </a:ext>
              </a:extLst>
            </p:cNvPr>
            <p:cNvSpPr/>
            <p:nvPr/>
          </p:nvSpPr>
          <p:spPr>
            <a:xfrm>
              <a:off x="87619" y="1207063"/>
              <a:ext cx="2130453" cy="4835754"/>
            </a:xfrm>
            <a:prstGeom prst="rect">
              <a:avLst/>
            </a:prstGeom>
            <a:noFill/>
            <a:ln w="19050" cap="flat" cmpd="sng" algn="ctr">
              <a:solidFill>
                <a:srgbClr val="44546A">
                  <a:lumMod val="75000"/>
                </a:srgbClr>
              </a:solid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6E5C9A0-1BB1-F852-AD81-75659FC2186F}"/>
                </a:ext>
              </a:extLst>
            </p:cNvPr>
            <p:cNvSpPr txBox="1"/>
            <p:nvPr/>
          </p:nvSpPr>
          <p:spPr>
            <a:xfrm>
              <a:off x="227791" y="1231550"/>
              <a:ext cx="1850108" cy="300082"/>
            </a:xfrm>
            <a:prstGeom prst="rect">
              <a:avLst/>
            </a:prstGeom>
            <a:noFill/>
          </p:spPr>
          <p:txBody>
            <a:bodyPr wrap="square" rtlCol="0">
              <a:spAutoFit/>
            </a:bodyPr>
            <a:lstStyle/>
            <a:p>
              <a:pPr algn="ctr" defTabSz="342900"/>
              <a:r>
                <a:rPr lang="en-US" sz="1350" b="1" dirty="0">
                  <a:solidFill>
                    <a:srgbClr val="000000"/>
                  </a:solidFill>
                  <a:latin typeface="Times New Roman" panose="02020603050405020304" pitchFamily="18" charset="0"/>
                  <a:cs typeface="Times New Roman" panose="02020603050405020304" pitchFamily="18" charset="0"/>
                </a:rPr>
                <a:t>Private/Controlled</a:t>
              </a:r>
            </a:p>
          </p:txBody>
        </p:sp>
        <p:sp>
          <p:nvSpPr>
            <p:cNvPr id="7" name="TextBox 6">
              <a:extLst>
                <a:ext uri="{FF2B5EF4-FFF2-40B4-BE49-F238E27FC236}">
                  <a16:creationId xmlns:a16="http://schemas.microsoft.com/office/drawing/2014/main" id="{F241D6A9-B94B-A1CC-CDEE-08433504DF7F}"/>
                </a:ext>
              </a:extLst>
            </p:cNvPr>
            <p:cNvSpPr txBox="1"/>
            <p:nvPr/>
          </p:nvSpPr>
          <p:spPr>
            <a:xfrm>
              <a:off x="241471" y="3548697"/>
              <a:ext cx="1822749" cy="300082"/>
            </a:xfrm>
            <a:prstGeom prst="rect">
              <a:avLst/>
            </a:prstGeom>
            <a:noFill/>
          </p:spPr>
          <p:txBody>
            <a:bodyPr wrap="square" rtlCol="0">
              <a:spAutoFit/>
            </a:bodyPr>
            <a:lstStyle/>
            <a:p>
              <a:pPr algn="ctr" defTabSz="342900"/>
              <a:r>
                <a:rPr lang="en-US" sz="1350" b="1" dirty="0">
                  <a:solidFill>
                    <a:srgbClr val="000000"/>
                  </a:solidFill>
                  <a:latin typeface="Times New Roman" panose="02020603050405020304" pitchFamily="18" charset="0"/>
                  <a:cs typeface="Times New Roman" panose="02020603050405020304" pitchFamily="18" charset="0"/>
                </a:rPr>
                <a:t>Public</a:t>
              </a:r>
            </a:p>
          </p:txBody>
        </p:sp>
        <p:cxnSp>
          <p:nvCxnSpPr>
            <p:cNvPr id="8" name="Straight Connector 7">
              <a:extLst>
                <a:ext uri="{FF2B5EF4-FFF2-40B4-BE49-F238E27FC236}">
                  <a16:creationId xmlns:a16="http://schemas.microsoft.com/office/drawing/2014/main" id="{C5770744-1761-A0EA-6232-894431FA9E83}"/>
                </a:ext>
              </a:extLst>
            </p:cNvPr>
            <p:cNvCxnSpPr>
              <a:cxnSpLocks/>
            </p:cNvCxnSpPr>
            <p:nvPr/>
          </p:nvCxnSpPr>
          <p:spPr>
            <a:xfrm flipV="1">
              <a:off x="87619" y="3259925"/>
              <a:ext cx="2130453" cy="0"/>
            </a:xfrm>
            <a:prstGeom prst="line">
              <a:avLst/>
            </a:prstGeom>
            <a:noFill/>
            <a:ln w="19050" cap="flat" cmpd="sng" algn="ctr">
              <a:solidFill>
                <a:srgbClr val="4472C4"/>
              </a:solidFill>
              <a:prstDash val="solid"/>
              <a:miter lim="800000"/>
            </a:ln>
            <a:effectLst/>
          </p:spPr>
        </p:cxnSp>
        <p:sp>
          <p:nvSpPr>
            <p:cNvPr id="9" name="Folded Corner 8">
              <a:extLst>
                <a:ext uri="{FF2B5EF4-FFF2-40B4-BE49-F238E27FC236}">
                  <a16:creationId xmlns:a16="http://schemas.microsoft.com/office/drawing/2014/main" id="{2CEB737B-00A8-9DBC-3179-F18E527E4EA5}"/>
                </a:ext>
              </a:extLst>
            </p:cNvPr>
            <p:cNvSpPr/>
            <p:nvPr/>
          </p:nvSpPr>
          <p:spPr>
            <a:xfrm>
              <a:off x="545942" y="1676400"/>
              <a:ext cx="1213807" cy="237914"/>
            </a:xfrm>
            <a:prstGeom prst="foldedCorner">
              <a:avLst/>
            </a:prstGeom>
            <a:solidFill>
              <a:srgbClr val="ED7D31">
                <a:lumMod val="20000"/>
                <a:lumOff val="80000"/>
              </a:srgbClr>
            </a:solidFill>
            <a:ln w="6350" cap="flat" cmpd="sng" algn="ctr">
              <a:solidFill>
                <a:srgbClr val="4472C4"/>
              </a:solidFill>
              <a:prstDash val="solid"/>
              <a:miter lim="800000"/>
            </a:ln>
            <a:effectLst/>
          </p:spPr>
          <p:txBody>
            <a:bodyPr rtlCol="0" anchor="t"/>
            <a:lstStyle/>
            <a:p>
              <a:pPr algn="ctr" defTabSz="342900">
                <a:defRPr/>
              </a:pPr>
              <a:r>
                <a:rPr lang="en-US" sz="1200" dirty="0" err="1">
                  <a:solidFill>
                    <a:srgbClr val="000000"/>
                  </a:solidFill>
                  <a:latin typeface="Times New Roman" panose="02020603050405020304" pitchFamily="18" charset="0"/>
                  <a:cs typeface="Times New Roman" panose="02020603050405020304" pitchFamily="18" charset="0"/>
                </a:rPr>
                <a:t>dbGaP</a:t>
              </a:r>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10" name="Folded Corner 9">
              <a:extLst>
                <a:ext uri="{FF2B5EF4-FFF2-40B4-BE49-F238E27FC236}">
                  <a16:creationId xmlns:a16="http://schemas.microsoft.com/office/drawing/2014/main" id="{D7B0669F-7DEE-54DD-525F-5DF5D9A0142F}"/>
                </a:ext>
              </a:extLst>
            </p:cNvPr>
            <p:cNvSpPr/>
            <p:nvPr/>
          </p:nvSpPr>
          <p:spPr>
            <a:xfrm>
              <a:off x="545942" y="1965403"/>
              <a:ext cx="1213807" cy="237914"/>
            </a:xfrm>
            <a:prstGeom prst="foldedCorner">
              <a:avLst/>
            </a:prstGeom>
            <a:solidFill>
              <a:srgbClr val="ED7D31">
                <a:lumMod val="20000"/>
                <a:lumOff val="80000"/>
              </a:srgbClr>
            </a:solidFill>
            <a:ln w="6350" cap="flat" cmpd="sng" algn="ctr">
              <a:solidFill>
                <a:srgbClr val="4472C4"/>
              </a:solidFill>
              <a:prstDash val="solid"/>
              <a:miter lim="800000"/>
            </a:ln>
            <a:effectLst/>
          </p:spPr>
          <p:txBody>
            <a:bodyPr rtlCol="0" anchor="t"/>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EBI</a:t>
              </a:r>
            </a:p>
          </p:txBody>
        </p:sp>
        <p:sp>
          <p:nvSpPr>
            <p:cNvPr id="11" name="Folded Corner 10">
              <a:extLst>
                <a:ext uri="{FF2B5EF4-FFF2-40B4-BE49-F238E27FC236}">
                  <a16:creationId xmlns:a16="http://schemas.microsoft.com/office/drawing/2014/main" id="{C86C0C95-320C-FFA1-4B46-B4038675AEEC}"/>
                </a:ext>
              </a:extLst>
            </p:cNvPr>
            <p:cNvSpPr/>
            <p:nvPr/>
          </p:nvSpPr>
          <p:spPr>
            <a:xfrm>
              <a:off x="545942" y="2254406"/>
              <a:ext cx="1213807" cy="237914"/>
            </a:xfrm>
            <a:prstGeom prst="foldedCorner">
              <a:avLst/>
            </a:prstGeom>
            <a:solidFill>
              <a:srgbClr val="ED7D31">
                <a:lumMod val="20000"/>
                <a:lumOff val="80000"/>
              </a:srgbClr>
            </a:solidFill>
            <a:ln w="6350" cap="flat" cmpd="sng" algn="ctr">
              <a:solidFill>
                <a:srgbClr val="4472C4"/>
              </a:solidFill>
              <a:prstDash val="solid"/>
              <a:miter lim="800000"/>
            </a:ln>
            <a:effectLst/>
          </p:spPr>
          <p:txBody>
            <a:bodyPr rtlCol="0" anchor="t"/>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Biobanks</a:t>
              </a:r>
            </a:p>
          </p:txBody>
        </p:sp>
        <p:sp>
          <p:nvSpPr>
            <p:cNvPr id="12" name="Folded Corner 11">
              <a:extLst>
                <a:ext uri="{FF2B5EF4-FFF2-40B4-BE49-F238E27FC236}">
                  <a16:creationId xmlns:a16="http://schemas.microsoft.com/office/drawing/2014/main" id="{5BA0C0B7-FF75-2813-AAC0-053A40852490}"/>
                </a:ext>
              </a:extLst>
            </p:cNvPr>
            <p:cNvSpPr/>
            <p:nvPr/>
          </p:nvSpPr>
          <p:spPr>
            <a:xfrm>
              <a:off x="545942" y="2543410"/>
              <a:ext cx="1213807" cy="237914"/>
            </a:xfrm>
            <a:prstGeom prst="foldedCorner">
              <a:avLst/>
            </a:prstGeom>
            <a:solidFill>
              <a:srgbClr val="ED7D31">
                <a:lumMod val="20000"/>
                <a:lumOff val="80000"/>
              </a:srgbClr>
            </a:solidFill>
            <a:ln w="6350" cap="flat" cmpd="sng" algn="ctr">
              <a:solidFill>
                <a:srgbClr val="4472C4"/>
              </a:solidFill>
              <a:prstDash val="solid"/>
              <a:miter lim="800000"/>
            </a:ln>
            <a:effectLst/>
          </p:spPr>
          <p:txBody>
            <a:bodyPr rtlCol="0" anchor="t"/>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Hospitals</a:t>
              </a:r>
            </a:p>
          </p:txBody>
        </p:sp>
        <p:sp>
          <p:nvSpPr>
            <p:cNvPr id="13" name="Folded Corner 12">
              <a:extLst>
                <a:ext uri="{FF2B5EF4-FFF2-40B4-BE49-F238E27FC236}">
                  <a16:creationId xmlns:a16="http://schemas.microsoft.com/office/drawing/2014/main" id="{3FA46338-42D9-FFBB-0293-69CE417D37AD}"/>
                </a:ext>
              </a:extLst>
            </p:cNvPr>
            <p:cNvSpPr/>
            <p:nvPr/>
          </p:nvSpPr>
          <p:spPr>
            <a:xfrm>
              <a:off x="545942" y="3824415"/>
              <a:ext cx="1213807" cy="237914"/>
            </a:xfrm>
            <a:prstGeom prst="foldedCorner">
              <a:avLst/>
            </a:prstGeom>
            <a:solidFill>
              <a:srgbClr val="A5A5A5">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err="1">
                  <a:solidFill>
                    <a:srgbClr val="000000"/>
                  </a:solidFill>
                  <a:latin typeface="Times New Roman" panose="02020603050405020304" pitchFamily="18" charset="0"/>
                  <a:cs typeface="Times New Roman" panose="02020603050405020304" pitchFamily="18" charset="0"/>
                </a:rPr>
                <a:t>HapMap</a:t>
              </a:r>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14" name="Folded Corner 13">
              <a:extLst>
                <a:ext uri="{FF2B5EF4-FFF2-40B4-BE49-F238E27FC236}">
                  <a16:creationId xmlns:a16="http://schemas.microsoft.com/office/drawing/2014/main" id="{E24BDC66-50CA-83A8-5493-C8FDC33CF024}"/>
                </a:ext>
              </a:extLst>
            </p:cNvPr>
            <p:cNvSpPr/>
            <p:nvPr/>
          </p:nvSpPr>
          <p:spPr>
            <a:xfrm>
              <a:off x="545942" y="4125260"/>
              <a:ext cx="1213807" cy="237914"/>
            </a:xfrm>
            <a:prstGeom prst="foldedCorner">
              <a:avLst/>
            </a:prstGeom>
            <a:solidFill>
              <a:srgbClr val="A5A5A5">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1000GP</a:t>
              </a:r>
            </a:p>
          </p:txBody>
        </p:sp>
        <p:sp>
          <p:nvSpPr>
            <p:cNvPr id="15" name="Folded Corner 14">
              <a:extLst>
                <a:ext uri="{FF2B5EF4-FFF2-40B4-BE49-F238E27FC236}">
                  <a16:creationId xmlns:a16="http://schemas.microsoft.com/office/drawing/2014/main" id="{5BA2AC97-B6F0-DCFF-7F4C-3B473D1A2461}"/>
                </a:ext>
              </a:extLst>
            </p:cNvPr>
            <p:cNvSpPr/>
            <p:nvPr/>
          </p:nvSpPr>
          <p:spPr>
            <a:xfrm>
              <a:off x="545942" y="4426106"/>
              <a:ext cx="1213807" cy="237914"/>
            </a:xfrm>
            <a:prstGeom prst="foldedCorner">
              <a:avLst/>
            </a:prstGeom>
            <a:solidFill>
              <a:srgbClr val="A5A5A5">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HGDP</a:t>
              </a:r>
            </a:p>
          </p:txBody>
        </p:sp>
        <p:sp>
          <p:nvSpPr>
            <p:cNvPr id="16" name="Folded Corner 15">
              <a:extLst>
                <a:ext uri="{FF2B5EF4-FFF2-40B4-BE49-F238E27FC236}">
                  <a16:creationId xmlns:a16="http://schemas.microsoft.com/office/drawing/2014/main" id="{15848012-80F6-4F5C-18CE-9F18FF91E2D0}"/>
                </a:ext>
              </a:extLst>
            </p:cNvPr>
            <p:cNvSpPr/>
            <p:nvPr/>
          </p:nvSpPr>
          <p:spPr>
            <a:xfrm>
              <a:off x="545942" y="4726951"/>
              <a:ext cx="1213807" cy="237914"/>
            </a:xfrm>
            <a:prstGeom prst="foldedCorner">
              <a:avLst/>
            </a:prstGeom>
            <a:solidFill>
              <a:srgbClr val="A5A5A5">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SGDP</a:t>
              </a:r>
            </a:p>
          </p:txBody>
        </p:sp>
        <p:sp>
          <p:nvSpPr>
            <p:cNvPr id="17" name="Folded Corner 16">
              <a:extLst>
                <a:ext uri="{FF2B5EF4-FFF2-40B4-BE49-F238E27FC236}">
                  <a16:creationId xmlns:a16="http://schemas.microsoft.com/office/drawing/2014/main" id="{A8FD4444-4F34-5D4C-8838-62A1ADD3F99E}"/>
                </a:ext>
              </a:extLst>
            </p:cNvPr>
            <p:cNvSpPr/>
            <p:nvPr/>
          </p:nvSpPr>
          <p:spPr>
            <a:xfrm>
              <a:off x="545942" y="5027797"/>
              <a:ext cx="1213807" cy="237914"/>
            </a:xfrm>
            <a:prstGeom prst="foldedCorner">
              <a:avLst/>
            </a:prstGeom>
            <a:solidFill>
              <a:srgbClr val="A5A5A5">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err="1">
                  <a:solidFill>
                    <a:srgbClr val="000000"/>
                  </a:solidFill>
                  <a:latin typeface="Times New Roman" panose="02020603050405020304" pitchFamily="18" charset="0"/>
                  <a:cs typeface="Times New Roman" panose="02020603050405020304" pitchFamily="18" charset="0"/>
                </a:rPr>
                <a:t>openSNP</a:t>
              </a:r>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18" name="Folded Corner 17">
              <a:extLst>
                <a:ext uri="{FF2B5EF4-FFF2-40B4-BE49-F238E27FC236}">
                  <a16:creationId xmlns:a16="http://schemas.microsoft.com/office/drawing/2014/main" id="{A166496E-359D-6D61-688A-DAB36573B061}"/>
                </a:ext>
              </a:extLst>
            </p:cNvPr>
            <p:cNvSpPr/>
            <p:nvPr/>
          </p:nvSpPr>
          <p:spPr>
            <a:xfrm>
              <a:off x="545942" y="5328642"/>
              <a:ext cx="1213807" cy="237914"/>
            </a:xfrm>
            <a:prstGeom prst="foldedCorner">
              <a:avLst/>
            </a:prstGeom>
            <a:solidFill>
              <a:srgbClr val="A5A5A5">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HGP</a:t>
              </a:r>
            </a:p>
          </p:txBody>
        </p:sp>
        <p:sp>
          <p:nvSpPr>
            <p:cNvPr id="19" name="Folded Corner 18">
              <a:extLst>
                <a:ext uri="{FF2B5EF4-FFF2-40B4-BE49-F238E27FC236}">
                  <a16:creationId xmlns:a16="http://schemas.microsoft.com/office/drawing/2014/main" id="{20963885-5403-2076-F2D5-D705AE7A39E1}"/>
                </a:ext>
              </a:extLst>
            </p:cNvPr>
            <p:cNvSpPr/>
            <p:nvPr/>
          </p:nvSpPr>
          <p:spPr>
            <a:xfrm>
              <a:off x="319359" y="5629486"/>
              <a:ext cx="1666973" cy="237914"/>
            </a:xfrm>
            <a:prstGeom prst="foldedCorner">
              <a:avLst/>
            </a:prstGeom>
            <a:solidFill>
              <a:srgbClr val="A5A5A5">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GWAS catalog</a:t>
              </a:r>
            </a:p>
          </p:txBody>
        </p:sp>
        <p:sp>
          <p:nvSpPr>
            <p:cNvPr id="20" name="Rectangle 19">
              <a:extLst>
                <a:ext uri="{FF2B5EF4-FFF2-40B4-BE49-F238E27FC236}">
                  <a16:creationId xmlns:a16="http://schemas.microsoft.com/office/drawing/2014/main" id="{CB075D7E-6639-C7A7-2D35-4EE0BA7AA743}"/>
                </a:ext>
              </a:extLst>
            </p:cNvPr>
            <p:cNvSpPr/>
            <p:nvPr/>
          </p:nvSpPr>
          <p:spPr>
            <a:xfrm>
              <a:off x="2534272" y="1207063"/>
              <a:ext cx="2929956" cy="4965134"/>
            </a:xfrm>
            <a:prstGeom prst="rect">
              <a:avLst/>
            </a:prstGeom>
            <a:noFill/>
            <a:ln w="19050" cap="flat" cmpd="sng" algn="ctr">
              <a:solidFill>
                <a:srgbClr val="44546A">
                  <a:lumMod val="75000"/>
                </a:srgbClr>
              </a:solid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EEB2333-FC2B-B96C-24C6-7E71FAB69E2D}"/>
                </a:ext>
              </a:extLst>
            </p:cNvPr>
            <p:cNvSpPr txBox="1"/>
            <p:nvPr/>
          </p:nvSpPr>
          <p:spPr>
            <a:xfrm>
              <a:off x="3048000" y="381000"/>
              <a:ext cx="2237595" cy="400110"/>
            </a:xfrm>
            <a:prstGeom prst="rect">
              <a:avLst/>
            </a:prstGeom>
            <a:noFill/>
          </p:spPr>
          <p:txBody>
            <a:bodyPr wrap="square" rtlCol="0">
              <a:spAutoFit/>
            </a:bodyPr>
            <a:lstStyle/>
            <a:p>
              <a:pPr defTabSz="342900"/>
              <a:r>
                <a:rPr lang="en-US" sz="2000" b="1" dirty="0">
                  <a:solidFill>
                    <a:srgbClr val="000000"/>
                  </a:solidFill>
                  <a:latin typeface="Times New Roman" panose="02020603050405020304" pitchFamily="18" charset="0"/>
                  <a:cs typeface="Times New Roman" panose="02020603050405020304" pitchFamily="18" charset="0"/>
                </a:rPr>
                <a:t>Privacy Breaches</a:t>
              </a:r>
            </a:p>
          </p:txBody>
        </p:sp>
        <p:sp>
          <p:nvSpPr>
            <p:cNvPr id="22" name="TextBox 21">
              <a:extLst>
                <a:ext uri="{FF2B5EF4-FFF2-40B4-BE49-F238E27FC236}">
                  <a16:creationId xmlns:a16="http://schemas.microsoft.com/office/drawing/2014/main" id="{A84A8B6A-61ED-670E-A992-9DF453391A1F}"/>
                </a:ext>
              </a:extLst>
            </p:cNvPr>
            <p:cNvSpPr txBox="1"/>
            <p:nvPr/>
          </p:nvSpPr>
          <p:spPr>
            <a:xfrm>
              <a:off x="2512498" y="1348213"/>
              <a:ext cx="1642652" cy="276999"/>
            </a:xfrm>
            <a:prstGeom prst="rect">
              <a:avLst/>
            </a:prstGeom>
            <a:noFill/>
          </p:spPr>
          <p:txBody>
            <a:bodyPr wrap="square" rtlCol="0">
              <a:spAutoFit/>
            </a:bodyPr>
            <a:lstStyle/>
            <a:p>
              <a:pPr defTabSz="342900"/>
              <a:r>
                <a:rPr lang="en-US" sz="1200" dirty="0">
                  <a:solidFill>
                    <a:srgbClr val="000000"/>
                  </a:solidFill>
                  <a:latin typeface="Times New Roman" panose="02020603050405020304" pitchFamily="18" charset="0"/>
                  <a:cs typeface="Times New Roman" panose="02020603050405020304" pitchFamily="18" charset="0"/>
                </a:rPr>
                <a:t>Identity attack</a:t>
              </a:r>
            </a:p>
          </p:txBody>
        </p:sp>
        <p:sp>
          <p:nvSpPr>
            <p:cNvPr id="23" name="TextBox 22">
              <a:extLst>
                <a:ext uri="{FF2B5EF4-FFF2-40B4-BE49-F238E27FC236}">
                  <a16:creationId xmlns:a16="http://schemas.microsoft.com/office/drawing/2014/main" id="{A074B8F9-D678-6306-7C2C-58D68E1A422A}"/>
                </a:ext>
              </a:extLst>
            </p:cNvPr>
            <p:cNvSpPr txBox="1"/>
            <p:nvPr/>
          </p:nvSpPr>
          <p:spPr>
            <a:xfrm>
              <a:off x="3487068" y="1348213"/>
              <a:ext cx="1335249" cy="276999"/>
            </a:xfrm>
            <a:prstGeom prst="rect">
              <a:avLst/>
            </a:prstGeom>
            <a:noFill/>
          </p:spPr>
          <p:txBody>
            <a:bodyPr wrap="square" rtlCol="0">
              <a:spAutoFit/>
            </a:bodyPr>
            <a:lstStyle/>
            <a:p>
              <a:pPr defTabSz="342900"/>
              <a:r>
                <a:rPr lang="en-US" sz="1200" dirty="0">
                  <a:solidFill>
                    <a:srgbClr val="000000"/>
                  </a:solidFill>
                  <a:latin typeface="Times New Roman" panose="02020603050405020304" pitchFamily="18" charset="0"/>
                  <a:cs typeface="Times New Roman" panose="02020603050405020304" pitchFamily="18" charset="0"/>
                </a:rPr>
                <a:t>Trait attack</a:t>
              </a:r>
            </a:p>
          </p:txBody>
        </p:sp>
        <p:sp>
          <p:nvSpPr>
            <p:cNvPr id="24" name="Rectangle 23">
              <a:extLst>
                <a:ext uri="{FF2B5EF4-FFF2-40B4-BE49-F238E27FC236}">
                  <a16:creationId xmlns:a16="http://schemas.microsoft.com/office/drawing/2014/main" id="{47646DC7-895F-DB7E-E172-3DE70AAD3B6D}"/>
                </a:ext>
              </a:extLst>
            </p:cNvPr>
            <p:cNvSpPr/>
            <p:nvPr/>
          </p:nvSpPr>
          <p:spPr>
            <a:xfrm>
              <a:off x="5782648" y="1198597"/>
              <a:ext cx="3114217" cy="4431449"/>
            </a:xfrm>
            <a:prstGeom prst="rect">
              <a:avLst/>
            </a:prstGeom>
            <a:noFill/>
            <a:ln w="19050" cap="flat" cmpd="sng" algn="ctr">
              <a:solidFill>
                <a:srgbClr val="44546A">
                  <a:lumMod val="75000"/>
                </a:srgbClr>
              </a:solid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236EABD-6227-CD31-9724-0A6AFFC3344D}"/>
                </a:ext>
              </a:extLst>
            </p:cNvPr>
            <p:cNvSpPr txBox="1"/>
            <p:nvPr/>
          </p:nvSpPr>
          <p:spPr>
            <a:xfrm>
              <a:off x="5870089" y="1221003"/>
              <a:ext cx="2710151" cy="300082"/>
            </a:xfrm>
            <a:prstGeom prst="rect">
              <a:avLst/>
            </a:prstGeom>
            <a:noFill/>
          </p:spPr>
          <p:txBody>
            <a:bodyPr wrap="square" rtlCol="0">
              <a:spAutoFit/>
            </a:bodyPr>
            <a:lstStyle/>
            <a:p>
              <a:pPr algn="ctr" defTabSz="342900"/>
              <a:r>
                <a:rPr lang="en-US" sz="1350" b="1" dirty="0">
                  <a:solidFill>
                    <a:srgbClr val="000000"/>
                  </a:solidFill>
                  <a:latin typeface="Times New Roman" panose="02020603050405020304" pitchFamily="18" charset="0"/>
                  <a:cs typeface="Times New Roman" panose="02020603050405020304" pitchFamily="18" charset="0"/>
                </a:rPr>
                <a:t>Ethics/Regulations/Access Control</a:t>
              </a:r>
            </a:p>
          </p:txBody>
        </p:sp>
        <p:sp>
          <p:nvSpPr>
            <p:cNvPr id="26" name="TextBox 25">
              <a:extLst>
                <a:ext uri="{FF2B5EF4-FFF2-40B4-BE49-F238E27FC236}">
                  <a16:creationId xmlns:a16="http://schemas.microsoft.com/office/drawing/2014/main" id="{1219A55C-30CE-AFCE-DAD7-1D0933EA7060}"/>
                </a:ext>
              </a:extLst>
            </p:cNvPr>
            <p:cNvSpPr txBox="1"/>
            <p:nvPr/>
          </p:nvSpPr>
          <p:spPr>
            <a:xfrm>
              <a:off x="6221167" y="2871437"/>
              <a:ext cx="2237180" cy="300082"/>
            </a:xfrm>
            <a:prstGeom prst="rect">
              <a:avLst/>
            </a:prstGeom>
            <a:noFill/>
          </p:spPr>
          <p:txBody>
            <a:bodyPr wrap="square" rtlCol="0">
              <a:spAutoFit/>
            </a:bodyPr>
            <a:lstStyle/>
            <a:p>
              <a:pPr algn="ctr" defTabSz="342900"/>
              <a:r>
                <a:rPr lang="en-US" sz="1350" b="1" dirty="0">
                  <a:solidFill>
                    <a:srgbClr val="000000"/>
                  </a:solidFill>
                  <a:latin typeface="Times New Roman" panose="02020603050405020304" pitchFamily="18" charset="0"/>
                  <a:cs typeface="Times New Roman" panose="02020603050405020304" pitchFamily="18" charset="0"/>
                </a:rPr>
                <a:t>Differential Privacy</a:t>
              </a:r>
            </a:p>
          </p:txBody>
        </p:sp>
        <p:cxnSp>
          <p:nvCxnSpPr>
            <p:cNvPr id="27" name="Straight Connector 26">
              <a:extLst>
                <a:ext uri="{FF2B5EF4-FFF2-40B4-BE49-F238E27FC236}">
                  <a16:creationId xmlns:a16="http://schemas.microsoft.com/office/drawing/2014/main" id="{0DDC025C-EDF9-B91F-3BA8-E4F9313E65D5}"/>
                </a:ext>
              </a:extLst>
            </p:cNvPr>
            <p:cNvCxnSpPr>
              <a:cxnSpLocks/>
            </p:cNvCxnSpPr>
            <p:nvPr/>
          </p:nvCxnSpPr>
          <p:spPr>
            <a:xfrm>
              <a:off x="5787935" y="2812625"/>
              <a:ext cx="3108930" cy="0"/>
            </a:xfrm>
            <a:prstGeom prst="line">
              <a:avLst/>
            </a:prstGeom>
            <a:noFill/>
            <a:ln w="19050" cap="flat" cmpd="sng" algn="ctr">
              <a:solidFill>
                <a:srgbClr val="4472C4"/>
              </a:solidFill>
              <a:prstDash val="solid"/>
              <a:miter lim="800000"/>
            </a:ln>
            <a:effectLst/>
          </p:spPr>
        </p:cxnSp>
        <p:sp>
          <p:nvSpPr>
            <p:cNvPr id="28" name="Folded Corner 27">
              <a:extLst>
                <a:ext uri="{FF2B5EF4-FFF2-40B4-BE49-F238E27FC236}">
                  <a16:creationId xmlns:a16="http://schemas.microsoft.com/office/drawing/2014/main" id="{AA62155B-36C5-4726-C36B-6AA943866752}"/>
                </a:ext>
              </a:extLst>
            </p:cNvPr>
            <p:cNvSpPr/>
            <p:nvPr/>
          </p:nvSpPr>
          <p:spPr>
            <a:xfrm>
              <a:off x="6000222" y="1676400"/>
              <a:ext cx="2679070" cy="247162"/>
            </a:xfrm>
            <a:prstGeom prst="foldedCorner">
              <a:avLst/>
            </a:prstGeom>
            <a:solidFill>
              <a:srgbClr val="FFC000">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Ethics</a:t>
              </a:r>
              <a:r>
                <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education</a:t>
              </a:r>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29" name="Folded Corner 28">
              <a:extLst>
                <a:ext uri="{FF2B5EF4-FFF2-40B4-BE49-F238E27FC236}">
                  <a16:creationId xmlns:a16="http://schemas.microsoft.com/office/drawing/2014/main" id="{24CAB37E-0FB7-549B-4713-B56DF7D35A03}"/>
                </a:ext>
              </a:extLst>
            </p:cNvPr>
            <p:cNvSpPr/>
            <p:nvPr/>
          </p:nvSpPr>
          <p:spPr>
            <a:xfrm>
              <a:off x="6000222" y="1993284"/>
              <a:ext cx="2679070" cy="622309"/>
            </a:xfrm>
            <a:prstGeom prst="foldedCorner">
              <a:avLst/>
            </a:prstGeom>
            <a:solidFill>
              <a:srgbClr val="FFC000">
                <a:lumMod val="20000"/>
                <a:lumOff val="80000"/>
              </a:srgbClr>
            </a:solidFill>
            <a:ln w="6350" cap="flat" cmpd="sng" algn="ctr">
              <a:solidFill>
                <a:srgbClr val="4472C4"/>
              </a:solidFill>
              <a:prstDash val="solid"/>
              <a:miter lim="800000"/>
            </a:ln>
            <a:effectLst/>
          </p:spPr>
          <p:txBody>
            <a:bodyPr rtlCol="0" anchor="t"/>
            <a:lstStyle/>
            <a:p>
              <a:pPr algn="ctr" defTabSz="342900">
                <a:defRPr/>
              </a:pPr>
              <a:r>
                <a:rPr lang="en-US" sz="1200" dirty="0">
                  <a:solidFill>
                    <a:prstClr val="black"/>
                  </a:solidFill>
                  <a:latin typeface="Times New Roman" panose="02020603050405020304" pitchFamily="18" charset="0"/>
                  <a:cs typeface="Times New Roman" panose="02020603050405020304" pitchFamily="18" charset="0"/>
                </a:rPr>
                <a:t>Health Insurance Portability and Accountability Act (HIPAA) Breaches (1996)</a:t>
              </a:r>
            </a:p>
          </p:txBody>
        </p:sp>
        <p:sp>
          <p:nvSpPr>
            <p:cNvPr id="30" name="Folded Corner 29">
              <a:extLst>
                <a:ext uri="{FF2B5EF4-FFF2-40B4-BE49-F238E27FC236}">
                  <a16:creationId xmlns:a16="http://schemas.microsoft.com/office/drawing/2014/main" id="{A7B6EF69-C2C3-6898-FC14-8BB27798D384}"/>
                </a:ext>
              </a:extLst>
            </p:cNvPr>
            <p:cNvSpPr/>
            <p:nvPr/>
          </p:nvSpPr>
          <p:spPr>
            <a:xfrm>
              <a:off x="6002865" y="3211458"/>
              <a:ext cx="2679071" cy="247162"/>
            </a:xfrm>
            <a:prstGeom prst="foldedCorner">
              <a:avLst/>
            </a:prstGeom>
            <a:solidFill>
              <a:srgbClr val="70AD47">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GWAS logistic regression</a:t>
              </a:r>
            </a:p>
          </p:txBody>
        </p:sp>
        <p:sp>
          <p:nvSpPr>
            <p:cNvPr id="31" name="Folded Corner 30">
              <a:extLst>
                <a:ext uri="{FF2B5EF4-FFF2-40B4-BE49-F238E27FC236}">
                  <a16:creationId xmlns:a16="http://schemas.microsoft.com/office/drawing/2014/main" id="{5AF8B0E9-60F7-E992-F61B-8DC748D9A53E}"/>
                </a:ext>
              </a:extLst>
            </p:cNvPr>
            <p:cNvSpPr/>
            <p:nvPr/>
          </p:nvSpPr>
          <p:spPr>
            <a:xfrm>
              <a:off x="6002865" y="3684712"/>
              <a:ext cx="2679070" cy="280070"/>
            </a:xfrm>
            <a:prstGeom prst="foldedCorner">
              <a:avLst/>
            </a:prstGeom>
            <a:solidFill>
              <a:srgbClr val="70AD47">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Advanced statistical models</a:t>
              </a:r>
            </a:p>
          </p:txBody>
        </p:sp>
        <p:sp>
          <p:nvSpPr>
            <p:cNvPr id="32" name="TextBox 31">
              <a:extLst>
                <a:ext uri="{FF2B5EF4-FFF2-40B4-BE49-F238E27FC236}">
                  <a16:creationId xmlns:a16="http://schemas.microsoft.com/office/drawing/2014/main" id="{AB2E3602-F847-ED18-8EEA-37F02F3FDD69}"/>
                </a:ext>
              </a:extLst>
            </p:cNvPr>
            <p:cNvSpPr txBox="1"/>
            <p:nvPr/>
          </p:nvSpPr>
          <p:spPr>
            <a:xfrm>
              <a:off x="6400800" y="399062"/>
              <a:ext cx="2389259" cy="400110"/>
            </a:xfrm>
            <a:prstGeom prst="rect">
              <a:avLst/>
            </a:prstGeom>
            <a:noFill/>
          </p:spPr>
          <p:txBody>
            <a:bodyPr wrap="square" rtlCol="0">
              <a:spAutoFit/>
            </a:bodyPr>
            <a:lstStyle/>
            <a:p>
              <a:pPr defTabSz="342900"/>
              <a:r>
                <a:rPr lang="en-US" sz="2000" b="1" dirty="0">
                  <a:solidFill>
                    <a:srgbClr val="000000"/>
                  </a:solidFill>
                  <a:latin typeface="Times New Roman" panose="02020603050405020304" pitchFamily="18" charset="0"/>
                  <a:cs typeface="Times New Roman" panose="02020603050405020304" pitchFamily="18" charset="0"/>
                </a:rPr>
                <a:t>Privacy Protection</a:t>
              </a:r>
            </a:p>
          </p:txBody>
        </p:sp>
        <p:cxnSp>
          <p:nvCxnSpPr>
            <p:cNvPr id="33" name="Straight Connector 32">
              <a:extLst>
                <a:ext uri="{FF2B5EF4-FFF2-40B4-BE49-F238E27FC236}">
                  <a16:creationId xmlns:a16="http://schemas.microsoft.com/office/drawing/2014/main" id="{35856547-2ABF-A9E1-82E9-AE25FCCAB3E7}"/>
                </a:ext>
              </a:extLst>
            </p:cNvPr>
            <p:cNvCxnSpPr>
              <a:cxnSpLocks/>
            </p:cNvCxnSpPr>
            <p:nvPr/>
          </p:nvCxnSpPr>
          <p:spPr>
            <a:xfrm>
              <a:off x="5788247" y="4207283"/>
              <a:ext cx="3108305" cy="0"/>
            </a:xfrm>
            <a:prstGeom prst="line">
              <a:avLst/>
            </a:prstGeom>
            <a:noFill/>
            <a:ln w="19050" cap="flat" cmpd="sng" algn="ctr">
              <a:solidFill>
                <a:srgbClr val="4472C4"/>
              </a:solidFill>
              <a:prstDash val="solid"/>
              <a:miter lim="800000"/>
            </a:ln>
            <a:effectLst/>
          </p:spPr>
        </p:cxnSp>
        <p:sp>
          <p:nvSpPr>
            <p:cNvPr id="34" name="TextBox 33">
              <a:extLst>
                <a:ext uri="{FF2B5EF4-FFF2-40B4-BE49-F238E27FC236}">
                  <a16:creationId xmlns:a16="http://schemas.microsoft.com/office/drawing/2014/main" id="{3FF50A68-1CE7-1AAA-D349-99AE635E65FB}"/>
                </a:ext>
              </a:extLst>
            </p:cNvPr>
            <p:cNvSpPr txBox="1"/>
            <p:nvPr/>
          </p:nvSpPr>
          <p:spPr>
            <a:xfrm>
              <a:off x="6223810" y="4258565"/>
              <a:ext cx="2237180" cy="300082"/>
            </a:xfrm>
            <a:prstGeom prst="rect">
              <a:avLst/>
            </a:prstGeom>
            <a:noFill/>
          </p:spPr>
          <p:txBody>
            <a:bodyPr wrap="square" rtlCol="0">
              <a:spAutoFit/>
            </a:bodyPr>
            <a:lstStyle/>
            <a:p>
              <a:pPr algn="ctr" defTabSz="342900"/>
              <a:r>
                <a:rPr lang="en-US" sz="1350" b="1" dirty="0">
                  <a:solidFill>
                    <a:srgbClr val="000000"/>
                  </a:solidFill>
                  <a:latin typeface="Times New Roman" panose="02020603050405020304" pitchFamily="18" charset="0"/>
                  <a:cs typeface="Times New Roman" panose="02020603050405020304" pitchFamily="18" charset="0"/>
                </a:rPr>
                <a:t>Cryptography</a:t>
              </a:r>
            </a:p>
          </p:txBody>
        </p:sp>
        <p:sp>
          <p:nvSpPr>
            <p:cNvPr id="35" name="Folded Corner 34">
              <a:extLst>
                <a:ext uri="{FF2B5EF4-FFF2-40B4-BE49-F238E27FC236}">
                  <a16:creationId xmlns:a16="http://schemas.microsoft.com/office/drawing/2014/main" id="{8B270154-09C0-78DB-D239-EB467D6844D8}"/>
                </a:ext>
              </a:extLst>
            </p:cNvPr>
            <p:cNvSpPr/>
            <p:nvPr/>
          </p:nvSpPr>
          <p:spPr>
            <a:xfrm>
              <a:off x="6002865" y="4671652"/>
              <a:ext cx="2679070" cy="247162"/>
            </a:xfrm>
            <a:prstGeom prst="foldedCorner">
              <a:avLst/>
            </a:prstGeom>
            <a:solidFill>
              <a:srgbClr val="44546A">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Homographic encryption</a:t>
              </a:r>
            </a:p>
          </p:txBody>
        </p:sp>
        <p:sp>
          <p:nvSpPr>
            <p:cNvPr id="36" name="Folded Corner 35">
              <a:extLst>
                <a:ext uri="{FF2B5EF4-FFF2-40B4-BE49-F238E27FC236}">
                  <a16:creationId xmlns:a16="http://schemas.microsoft.com/office/drawing/2014/main" id="{42CA97D6-6401-D9B8-77D9-5ADEC6080C98}"/>
                </a:ext>
              </a:extLst>
            </p:cNvPr>
            <p:cNvSpPr/>
            <p:nvPr/>
          </p:nvSpPr>
          <p:spPr>
            <a:xfrm>
              <a:off x="6002865" y="5157243"/>
              <a:ext cx="2679070" cy="247162"/>
            </a:xfrm>
            <a:prstGeom prst="foldedCorner">
              <a:avLst/>
            </a:prstGeom>
            <a:solidFill>
              <a:srgbClr val="44546A">
                <a:lumMod val="20000"/>
                <a:lumOff val="80000"/>
              </a:srgbClr>
            </a:solidFill>
            <a:ln w="6350" cap="flat" cmpd="sng" algn="ctr">
              <a:solidFill>
                <a:srgbClr val="4472C4"/>
              </a:solidFill>
              <a:prstDash val="solid"/>
              <a:miter lim="800000"/>
            </a:ln>
            <a:effectLst/>
          </p:spPr>
          <p:txBody>
            <a:bodyPr rtlCol="0" anchor="ctr"/>
            <a:lstStyle/>
            <a:p>
              <a:pPr algn="ctr" defTabSz="342900">
                <a:defRPr/>
              </a:pPr>
              <a:r>
                <a:rPr lang="en-US" sz="1200" dirty="0">
                  <a:solidFill>
                    <a:srgbClr val="000000"/>
                  </a:solidFill>
                  <a:latin typeface="Times New Roman" panose="02020603050405020304" pitchFamily="18" charset="0"/>
                  <a:cs typeface="Times New Roman" panose="02020603050405020304" pitchFamily="18" charset="0"/>
                </a:rPr>
                <a:t>Secure multiparty computation</a:t>
              </a:r>
            </a:p>
          </p:txBody>
        </p:sp>
        <p:sp>
          <p:nvSpPr>
            <p:cNvPr id="37" name="Left-Right Arrow 36">
              <a:extLst>
                <a:ext uri="{FF2B5EF4-FFF2-40B4-BE49-F238E27FC236}">
                  <a16:creationId xmlns:a16="http://schemas.microsoft.com/office/drawing/2014/main" id="{E07E6BD5-8C89-A50B-8C62-F6A80702E5A3}"/>
                </a:ext>
              </a:extLst>
            </p:cNvPr>
            <p:cNvSpPr/>
            <p:nvPr/>
          </p:nvSpPr>
          <p:spPr>
            <a:xfrm>
              <a:off x="5484265" y="3395831"/>
              <a:ext cx="277554" cy="205491"/>
            </a:xfrm>
            <a:prstGeom prst="leftRightArrow">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E52AE2BC-DBA9-057F-A1EC-22D430F47B6F}"/>
                </a:ext>
              </a:extLst>
            </p:cNvPr>
            <p:cNvSpPr txBox="1"/>
            <p:nvPr/>
          </p:nvSpPr>
          <p:spPr>
            <a:xfrm>
              <a:off x="2601022" y="1681118"/>
              <a:ext cx="2801745" cy="300082"/>
            </a:xfrm>
            <a:prstGeom prst="rect">
              <a:avLst/>
            </a:prstGeom>
            <a:noFill/>
          </p:spPr>
          <p:txBody>
            <a:bodyPr wrap="square" rtlCol="0">
              <a:spAutoFit/>
            </a:bodyPr>
            <a:lstStyle/>
            <a:p>
              <a:pPr algn="ctr" defTabSz="342900"/>
              <a:r>
                <a:rPr lang="en-US" sz="1350" b="1" dirty="0">
                  <a:solidFill>
                    <a:srgbClr val="000000"/>
                  </a:solidFill>
                  <a:latin typeface="Times New Roman" panose="02020603050405020304" pitchFamily="18" charset="0"/>
                  <a:cs typeface="Times New Roman" panose="02020603050405020304" pitchFamily="18" charset="0"/>
                </a:rPr>
                <a:t>Genotypes, Statistics and Metadata</a:t>
              </a:r>
            </a:p>
          </p:txBody>
        </p:sp>
        <p:cxnSp>
          <p:nvCxnSpPr>
            <p:cNvPr id="39" name="Straight Connector 38">
              <a:extLst>
                <a:ext uri="{FF2B5EF4-FFF2-40B4-BE49-F238E27FC236}">
                  <a16:creationId xmlns:a16="http://schemas.microsoft.com/office/drawing/2014/main" id="{51B5CE31-A032-47B7-7C96-27914C5843AA}"/>
                </a:ext>
              </a:extLst>
            </p:cNvPr>
            <p:cNvCxnSpPr>
              <a:cxnSpLocks/>
            </p:cNvCxnSpPr>
            <p:nvPr/>
          </p:nvCxnSpPr>
          <p:spPr>
            <a:xfrm>
              <a:off x="2520862" y="1603670"/>
              <a:ext cx="2926182" cy="0"/>
            </a:xfrm>
            <a:prstGeom prst="line">
              <a:avLst/>
            </a:prstGeom>
            <a:noFill/>
            <a:ln w="19050" cap="flat" cmpd="sng" algn="ctr">
              <a:solidFill>
                <a:srgbClr val="4472C4"/>
              </a:solidFill>
              <a:prstDash val="solid"/>
              <a:miter lim="800000"/>
            </a:ln>
            <a:effectLst/>
          </p:spPr>
        </p:cxnSp>
        <p:sp>
          <p:nvSpPr>
            <p:cNvPr id="42" name="TextBox 41">
              <a:extLst>
                <a:ext uri="{FF2B5EF4-FFF2-40B4-BE49-F238E27FC236}">
                  <a16:creationId xmlns:a16="http://schemas.microsoft.com/office/drawing/2014/main" id="{B3DF8032-8A86-8B0D-70C6-6BEE44A11292}"/>
                </a:ext>
              </a:extLst>
            </p:cNvPr>
            <p:cNvSpPr txBox="1"/>
            <p:nvPr/>
          </p:nvSpPr>
          <p:spPr>
            <a:xfrm>
              <a:off x="3730523" y="4650660"/>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err="1">
                  <a:solidFill>
                    <a:srgbClr val="000000"/>
                  </a:solidFill>
                  <a:latin typeface="Times New Roman" panose="02020603050405020304" pitchFamily="18" charset="0"/>
                  <a:cs typeface="Times New Roman" panose="02020603050405020304" pitchFamily="18" charset="0"/>
                </a:rPr>
                <a:t>Gymrek</a:t>
              </a:r>
              <a:r>
                <a:rPr lang="en-US" sz="1050" dirty="0">
                  <a:solidFill>
                    <a:srgbClr val="000000"/>
                  </a:solidFill>
                  <a:latin typeface="Times New Roman" panose="02020603050405020304" pitchFamily="18" charset="0"/>
                  <a:cs typeface="Times New Roman" panose="02020603050405020304" pitchFamily="18" charset="0"/>
                </a:rPr>
                <a:t> 2013</a:t>
              </a:r>
            </a:p>
          </p:txBody>
        </p:sp>
        <p:sp>
          <p:nvSpPr>
            <p:cNvPr id="43" name="Rectangle 42">
              <a:extLst>
                <a:ext uri="{FF2B5EF4-FFF2-40B4-BE49-F238E27FC236}">
                  <a16:creationId xmlns:a16="http://schemas.microsoft.com/office/drawing/2014/main" id="{0B3528A3-8FDD-81A1-5A15-AE19875A7A53}"/>
                </a:ext>
              </a:extLst>
            </p:cNvPr>
            <p:cNvSpPr/>
            <p:nvPr/>
          </p:nvSpPr>
          <p:spPr>
            <a:xfrm>
              <a:off x="2730547" y="4684648"/>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44" name="Isosceles Triangle 46">
              <a:extLst>
                <a:ext uri="{FF2B5EF4-FFF2-40B4-BE49-F238E27FC236}">
                  <a16:creationId xmlns:a16="http://schemas.microsoft.com/office/drawing/2014/main" id="{FECE000B-D204-05F7-3921-EDA2EC52AEC7}"/>
                </a:ext>
              </a:extLst>
            </p:cNvPr>
            <p:cNvSpPr/>
            <p:nvPr/>
          </p:nvSpPr>
          <p:spPr>
            <a:xfrm>
              <a:off x="3815385" y="1251000"/>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EB691A0A-A4DE-220E-68C7-B30611D60041}"/>
                </a:ext>
              </a:extLst>
            </p:cNvPr>
            <p:cNvSpPr/>
            <p:nvPr/>
          </p:nvSpPr>
          <p:spPr>
            <a:xfrm>
              <a:off x="2940133" y="1251000"/>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75A8524E-EB6E-EFD6-DE75-D512E3384E48}"/>
                </a:ext>
              </a:extLst>
            </p:cNvPr>
            <p:cNvSpPr txBox="1"/>
            <p:nvPr/>
          </p:nvSpPr>
          <p:spPr>
            <a:xfrm>
              <a:off x="2601022" y="5638800"/>
              <a:ext cx="2193546" cy="300082"/>
            </a:xfrm>
            <a:prstGeom prst="rect">
              <a:avLst/>
            </a:prstGeom>
            <a:noFill/>
          </p:spPr>
          <p:txBody>
            <a:bodyPr wrap="square" rtlCol="0">
              <a:spAutoFit/>
            </a:bodyPr>
            <a:lstStyle/>
            <a:p>
              <a:pPr algn="ctr" defTabSz="342900"/>
              <a:r>
                <a:rPr lang="en-US" sz="1350" b="1" dirty="0">
                  <a:solidFill>
                    <a:srgbClr val="000000"/>
                  </a:solidFill>
                  <a:latin typeface="Times New Roman" panose="02020603050405020304" pitchFamily="18" charset="0"/>
                  <a:cs typeface="Times New Roman" panose="02020603050405020304" pitchFamily="18" charset="0"/>
                </a:rPr>
                <a:t>RNA and Statistics</a:t>
              </a:r>
            </a:p>
          </p:txBody>
        </p:sp>
        <p:cxnSp>
          <p:nvCxnSpPr>
            <p:cNvPr id="47" name="Straight Connector 46">
              <a:extLst>
                <a:ext uri="{FF2B5EF4-FFF2-40B4-BE49-F238E27FC236}">
                  <a16:creationId xmlns:a16="http://schemas.microsoft.com/office/drawing/2014/main" id="{775047E4-4EB3-307B-FA78-31023CDA2F61}"/>
                </a:ext>
              </a:extLst>
            </p:cNvPr>
            <p:cNvCxnSpPr>
              <a:cxnSpLocks/>
            </p:cNvCxnSpPr>
            <p:nvPr/>
          </p:nvCxnSpPr>
          <p:spPr>
            <a:xfrm>
              <a:off x="2515733" y="5638800"/>
              <a:ext cx="2936439" cy="0"/>
            </a:xfrm>
            <a:prstGeom prst="line">
              <a:avLst/>
            </a:prstGeom>
            <a:noFill/>
            <a:ln w="19050" cap="flat" cmpd="sng" algn="ctr">
              <a:solidFill>
                <a:srgbClr val="4472C4"/>
              </a:solidFill>
              <a:prstDash val="solid"/>
              <a:miter lim="800000"/>
            </a:ln>
            <a:effectLst/>
          </p:spPr>
        </p:cxnSp>
        <p:sp>
          <p:nvSpPr>
            <p:cNvPr id="48" name="TextBox 47">
              <a:extLst>
                <a:ext uri="{FF2B5EF4-FFF2-40B4-BE49-F238E27FC236}">
                  <a16:creationId xmlns:a16="http://schemas.microsoft.com/office/drawing/2014/main" id="{BC732F8C-A9FA-F305-E9FA-C4EB5B1C46D9}"/>
                </a:ext>
              </a:extLst>
            </p:cNvPr>
            <p:cNvSpPr txBox="1"/>
            <p:nvPr/>
          </p:nvSpPr>
          <p:spPr>
            <a:xfrm>
              <a:off x="3730523" y="5872878"/>
              <a:ext cx="1516845" cy="253916"/>
            </a:xfrm>
            <a:prstGeom prst="rect">
              <a:avLst/>
            </a:prstGeom>
            <a:noFill/>
            <a:ln>
              <a:solidFill>
                <a:srgbClr val="A5A5A5">
                  <a:lumMod val="50000"/>
                </a:srgbClr>
              </a:solidFill>
            </a:ln>
          </p:spPr>
          <p:txBody>
            <a:bodyPr wrap="square" rtlCol="0">
              <a:spAutoFit/>
            </a:bodyPr>
            <a:lstStyle/>
            <a:p>
              <a:pPr defTabSz="342900">
                <a:defRPr/>
              </a:pPr>
              <a:r>
                <a:rPr lang="en-US" sz="1050" dirty="0" err="1">
                  <a:solidFill>
                    <a:srgbClr val="000000"/>
                  </a:solidFill>
                  <a:latin typeface="Times New Roman" panose="02020603050405020304" pitchFamily="18" charset="0"/>
                  <a:cs typeface="Times New Roman" panose="02020603050405020304" pitchFamily="18" charset="0"/>
                </a:rPr>
                <a:t>Harmanci</a:t>
              </a:r>
              <a:r>
                <a:rPr lang="en-US" sz="1050" dirty="0">
                  <a:solidFill>
                    <a:srgbClr val="000000"/>
                  </a:solidFill>
                  <a:latin typeface="Times New Roman" panose="02020603050405020304" pitchFamily="18" charset="0"/>
                  <a:cs typeface="Times New Roman" panose="02020603050405020304" pitchFamily="18" charset="0"/>
                </a:rPr>
                <a:t> 2016</a:t>
              </a:r>
            </a:p>
          </p:txBody>
        </p:sp>
        <p:sp>
          <p:nvSpPr>
            <p:cNvPr id="49" name="Isosceles Triangle 46">
              <a:extLst>
                <a:ext uri="{FF2B5EF4-FFF2-40B4-BE49-F238E27FC236}">
                  <a16:creationId xmlns:a16="http://schemas.microsoft.com/office/drawing/2014/main" id="{207A62D2-9236-B503-EFF5-C8A7C07CC884}"/>
                </a:ext>
              </a:extLst>
            </p:cNvPr>
            <p:cNvSpPr/>
            <p:nvPr/>
          </p:nvSpPr>
          <p:spPr>
            <a:xfrm>
              <a:off x="3059717" y="5906866"/>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51DFD491-10A7-9061-F4A3-CD2817B0C6FD}"/>
                </a:ext>
              </a:extLst>
            </p:cNvPr>
            <p:cNvSpPr/>
            <p:nvPr/>
          </p:nvSpPr>
          <p:spPr>
            <a:xfrm>
              <a:off x="2730547" y="5906866"/>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BA5349BC-99D3-B2BD-BB55-C295C72A2612}"/>
                </a:ext>
              </a:extLst>
            </p:cNvPr>
            <p:cNvSpPr txBox="1"/>
            <p:nvPr/>
          </p:nvSpPr>
          <p:spPr>
            <a:xfrm>
              <a:off x="3730523" y="5188300"/>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a:solidFill>
                    <a:srgbClr val="000000"/>
                  </a:solidFill>
                  <a:latin typeface="Times New Roman" panose="02020603050405020304" pitchFamily="18" charset="0"/>
                  <a:cs typeface="Times New Roman" panose="02020603050405020304" pitchFamily="18" charset="0"/>
                </a:rPr>
                <a:t>Edge 2019</a:t>
              </a:r>
            </a:p>
          </p:txBody>
        </p:sp>
        <p:sp>
          <p:nvSpPr>
            <p:cNvPr id="52" name="Rectangle 51">
              <a:extLst>
                <a:ext uri="{FF2B5EF4-FFF2-40B4-BE49-F238E27FC236}">
                  <a16:creationId xmlns:a16="http://schemas.microsoft.com/office/drawing/2014/main" id="{B5A6BF3D-6A50-E5F5-757B-43429EAB9F23}"/>
                </a:ext>
              </a:extLst>
            </p:cNvPr>
            <p:cNvSpPr/>
            <p:nvPr/>
          </p:nvSpPr>
          <p:spPr>
            <a:xfrm>
              <a:off x="2730547" y="5222287"/>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34346F4B-6777-60A7-4D05-32A74DF867DC}"/>
                </a:ext>
              </a:extLst>
            </p:cNvPr>
            <p:cNvSpPr txBox="1"/>
            <p:nvPr/>
          </p:nvSpPr>
          <p:spPr>
            <a:xfrm>
              <a:off x="3730523" y="4884895"/>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err="1">
                  <a:solidFill>
                    <a:srgbClr val="000000"/>
                  </a:solidFill>
                  <a:latin typeface="Times New Roman" panose="02020603050405020304" pitchFamily="18" charset="0"/>
                  <a:cs typeface="Times New Roman" panose="02020603050405020304" pitchFamily="18" charset="0"/>
                </a:rPr>
                <a:t>Erlich</a:t>
              </a:r>
              <a:r>
                <a:rPr lang="en-US" sz="1050" dirty="0">
                  <a:solidFill>
                    <a:srgbClr val="000000"/>
                  </a:solidFill>
                  <a:latin typeface="Times New Roman" panose="02020603050405020304" pitchFamily="18" charset="0"/>
                  <a:cs typeface="Times New Roman" panose="02020603050405020304" pitchFamily="18" charset="0"/>
                </a:rPr>
                <a:t> 2018</a:t>
              </a:r>
            </a:p>
          </p:txBody>
        </p:sp>
        <p:sp>
          <p:nvSpPr>
            <p:cNvPr id="54" name="Rectangle 53">
              <a:extLst>
                <a:ext uri="{FF2B5EF4-FFF2-40B4-BE49-F238E27FC236}">
                  <a16:creationId xmlns:a16="http://schemas.microsoft.com/office/drawing/2014/main" id="{E0011650-2582-07A6-8020-91BB43ABF161}"/>
                </a:ext>
              </a:extLst>
            </p:cNvPr>
            <p:cNvSpPr/>
            <p:nvPr/>
          </p:nvSpPr>
          <p:spPr>
            <a:xfrm>
              <a:off x="2730547" y="4918883"/>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00970FEC-1F89-CE60-DF3A-A619E3BF2AB1}"/>
                </a:ext>
              </a:extLst>
            </p:cNvPr>
            <p:cNvSpPr txBox="1"/>
            <p:nvPr/>
          </p:nvSpPr>
          <p:spPr>
            <a:xfrm>
              <a:off x="3730523" y="4416425"/>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a:solidFill>
                    <a:srgbClr val="000000"/>
                  </a:solidFill>
                  <a:latin typeface="Times New Roman" panose="02020603050405020304" pitchFamily="18" charset="0"/>
                  <a:cs typeface="Times New Roman" panose="02020603050405020304" pitchFamily="18" charset="0"/>
                </a:rPr>
                <a:t>Goodrich 2009</a:t>
              </a:r>
            </a:p>
          </p:txBody>
        </p:sp>
        <p:sp>
          <p:nvSpPr>
            <p:cNvPr id="56" name="Rectangle 55">
              <a:extLst>
                <a:ext uri="{FF2B5EF4-FFF2-40B4-BE49-F238E27FC236}">
                  <a16:creationId xmlns:a16="http://schemas.microsoft.com/office/drawing/2014/main" id="{B35A77F4-B665-A79D-89C2-39EC98228DA3}"/>
                </a:ext>
              </a:extLst>
            </p:cNvPr>
            <p:cNvSpPr/>
            <p:nvPr/>
          </p:nvSpPr>
          <p:spPr>
            <a:xfrm>
              <a:off x="2730547" y="4450413"/>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9A96441A-A481-98DC-1FE2-BF70941B443A}"/>
                </a:ext>
              </a:extLst>
            </p:cNvPr>
            <p:cNvSpPr txBox="1"/>
            <p:nvPr/>
          </p:nvSpPr>
          <p:spPr>
            <a:xfrm>
              <a:off x="3730523" y="2230993"/>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a:solidFill>
                    <a:srgbClr val="000000"/>
                  </a:solidFill>
                  <a:latin typeface="Times New Roman" panose="02020603050405020304" pitchFamily="18" charset="0"/>
                  <a:cs typeface="Times New Roman" panose="02020603050405020304" pitchFamily="18" charset="0"/>
                </a:rPr>
                <a:t>Homer 2008</a:t>
              </a:r>
            </a:p>
          </p:txBody>
        </p:sp>
        <p:sp>
          <p:nvSpPr>
            <p:cNvPr id="58" name="Rectangle 57">
              <a:extLst>
                <a:ext uri="{FF2B5EF4-FFF2-40B4-BE49-F238E27FC236}">
                  <a16:creationId xmlns:a16="http://schemas.microsoft.com/office/drawing/2014/main" id="{9B533985-57D1-5D66-2827-A3F75949FDD1}"/>
                </a:ext>
              </a:extLst>
            </p:cNvPr>
            <p:cNvSpPr/>
            <p:nvPr/>
          </p:nvSpPr>
          <p:spPr>
            <a:xfrm>
              <a:off x="2730547" y="2264981"/>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59" name="Isosceles Triangle 46">
              <a:extLst>
                <a:ext uri="{FF2B5EF4-FFF2-40B4-BE49-F238E27FC236}">
                  <a16:creationId xmlns:a16="http://schemas.microsoft.com/office/drawing/2014/main" id="{87C32402-FD53-FEE1-DA01-E82F4909862C}"/>
                </a:ext>
              </a:extLst>
            </p:cNvPr>
            <p:cNvSpPr/>
            <p:nvPr/>
          </p:nvSpPr>
          <p:spPr>
            <a:xfrm>
              <a:off x="3059717" y="2264981"/>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733D4773-5D8D-B7FD-E474-6C732EE8E93F}"/>
                </a:ext>
              </a:extLst>
            </p:cNvPr>
            <p:cNvSpPr txBox="1"/>
            <p:nvPr/>
          </p:nvSpPr>
          <p:spPr>
            <a:xfrm>
              <a:off x="3730523" y="2466246"/>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a:solidFill>
                    <a:srgbClr val="000000"/>
                  </a:solidFill>
                  <a:latin typeface="Times New Roman" panose="02020603050405020304" pitchFamily="18" charset="0"/>
                  <a:cs typeface="Times New Roman" panose="02020603050405020304" pitchFamily="18" charset="0"/>
                </a:rPr>
                <a:t>Wang 2009</a:t>
              </a:r>
            </a:p>
          </p:txBody>
        </p:sp>
        <p:sp>
          <p:nvSpPr>
            <p:cNvPr id="61" name="Rectangle 60">
              <a:extLst>
                <a:ext uri="{FF2B5EF4-FFF2-40B4-BE49-F238E27FC236}">
                  <a16:creationId xmlns:a16="http://schemas.microsoft.com/office/drawing/2014/main" id="{C0758354-0B09-D443-9BE6-3E052F456EC2}"/>
                </a:ext>
              </a:extLst>
            </p:cNvPr>
            <p:cNvSpPr/>
            <p:nvPr/>
          </p:nvSpPr>
          <p:spPr>
            <a:xfrm>
              <a:off x="2730547" y="2500234"/>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62" name="Isosceles Triangle 46">
              <a:extLst>
                <a:ext uri="{FF2B5EF4-FFF2-40B4-BE49-F238E27FC236}">
                  <a16:creationId xmlns:a16="http://schemas.microsoft.com/office/drawing/2014/main" id="{E6CE6814-57A3-4DD2-1D23-4E600FE3ED73}"/>
                </a:ext>
              </a:extLst>
            </p:cNvPr>
            <p:cNvSpPr/>
            <p:nvPr/>
          </p:nvSpPr>
          <p:spPr>
            <a:xfrm>
              <a:off x="3059717" y="2500234"/>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6E7B802D-7103-C45A-ECB2-417664DFA8AB}"/>
                </a:ext>
              </a:extLst>
            </p:cNvPr>
            <p:cNvSpPr txBox="1"/>
            <p:nvPr/>
          </p:nvSpPr>
          <p:spPr>
            <a:xfrm>
              <a:off x="3730523" y="2701499"/>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err="1">
                  <a:solidFill>
                    <a:srgbClr val="000000"/>
                  </a:solidFill>
                  <a:latin typeface="Times New Roman" panose="02020603050405020304" pitchFamily="18" charset="0"/>
                  <a:cs typeface="Times New Roman" panose="02020603050405020304" pitchFamily="18" charset="0"/>
                </a:rPr>
                <a:t>Shringapyre</a:t>
              </a:r>
              <a:r>
                <a:rPr lang="en-US" sz="1050" dirty="0">
                  <a:solidFill>
                    <a:srgbClr val="000000"/>
                  </a:solidFill>
                  <a:latin typeface="Times New Roman" panose="02020603050405020304" pitchFamily="18" charset="0"/>
                  <a:cs typeface="Times New Roman" panose="02020603050405020304" pitchFamily="18" charset="0"/>
                </a:rPr>
                <a:t> 2015</a:t>
              </a:r>
            </a:p>
          </p:txBody>
        </p:sp>
        <p:sp>
          <p:nvSpPr>
            <p:cNvPr id="64" name="Rectangle 63">
              <a:extLst>
                <a:ext uri="{FF2B5EF4-FFF2-40B4-BE49-F238E27FC236}">
                  <a16:creationId xmlns:a16="http://schemas.microsoft.com/office/drawing/2014/main" id="{16822B08-2BE4-6A89-52CA-AD138A4DABAB}"/>
                </a:ext>
              </a:extLst>
            </p:cNvPr>
            <p:cNvSpPr/>
            <p:nvPr/>
          </p:nvSpPr>
          <p:spPr>
            <a:xfrm>
              <a:off x="2730547" y="2735486"/>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65" name="Isosceles Triangle 46">
              <a:extLst>
                <a:ext uri="{FF2B5EF4-FFF2-40B4-BE49-F238E27FC236}">
                  <a16:creationId xmlns:a16="http://schemas.microsoft.com/office/drawing/2014/main" id="{CB5AE27E-CC85-7C3F-44D4-D9879AE66C20}"/>
                </a:ext>
              </a:extLst>
            </p:cNvPr>
            <p:cNvSpPr/>
            <p:nvPr/>
          </p:nvSpPr>
          <p:spPr>
            <a:xfrm>
              <a:off x="3059717" y="2735486"/>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F26BEAB7-C6E3-0F26-79B6-598497C2B247}"/>
                </a:ext>
              </a:extLst>
            </p:cNvPr>
            <p:cNvSpPr txBox="1"/>
            <p:nvPr/>
          </p:nvSpPr>
          <p:spPr>
            <a:xfrm>
              <a:off x="3730523" y="2936750"/>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a:solidFill>
                    <a:srgbClr val="000000"/>
                  </a:solidFill>
                  <a:latin typeface="Times New Roman" panose="02020603050405020304" pitchFamily="18" charset="0"/>
                  <a:cs typeface="Times New Roman" panose="02020603050405020304" pitchFamily="18" charset="0"/>
                </a:rPr>
                <a:t>Wang 2013, 2015, 2016</a:t>
              </a:r>
            </a:p>
          </p:txBody>
        </p:sp>
        <p:sp>
          <p:nvSpPr>
            <p:cNvPr id="67" name="Rectangle 66">
              <a:extLst>
                <a:ext uri="{FF2B5EF4-FFF2-40B4-BE49-F238E27FC236}">
                  <a16:creationId xmlns:a16="http://schemas.microsoft.com/office/drawing/2014/main" id="{E05F64DA-FED0-CD66-0EB1-00DC1623E57F}"/>
                </a:ext>
              </a:extLst>
            </p:cNvPr>
            <p:cNvSpPr/>
            <p:nvPr/>
          </p:nvSpPr>
          <p:spPr>
            <a:xfrm>
              <a:off x="2730547" y="2970739"/>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68" name="Isosceles Triangle 46">
              <a:extLst>
                <a:ext uri="{FF2B5EF4-FFF2-40B4-BE49-F238E27FC236}">
                  <a16:creationId xmlns:a16="http://schemas.microsoft.com/office/drawing/2014/main" id="{64BD4C3E-1E28-5CED-4DE2-04C6A2607C0A}"/>
                </a:ext>
              </a:extLst>
            </p:cNvPr>
            <p:cNvSpPr/>
            <p:nvPr/>
          </p:nvSpPr>
          <p:spPr>
            <a:xfrm>
              <a:off x="3059717" y="2970739"/>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2C3F4808-605A-078C-C4E1-86F858855285}"/>
                </a:ext>
              </a:extLst>
            </p:cNvPr>
            <p:cNvSpPr txBox="1"/>
            <p:nvPr/>
          </p:nvSpPr>
          <p:spPr>
            <a:xfrm>
              <a:off x="3730523" y="3445938"/>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a:solidFill>
                    <a:srgbClr val="000000"/>
                  </a:solidFill>
                  <a:latin typeface="Times New Roman" panose="02020603050405020304" pitchFamily="18" charset="0"/>
                  <a:cs typeface="Times New Roman" panose="02020603050405020304" pitchFamily="18" charset="0"/>
                </a:rPr>
                <a:t>Humbert 2015, 2017</a:t>
              </a:r>
            </a:p>
          </p:txBody>
        </p:sp>
        <p:sp>
          <p:nvSpPr>
            <p:cNvPr id="70" name="Rectangle 69">
              <a:extLst>
                <a:ext uri="{FF2B5EF4-FFF2-40B4-BE49-F238E27FC236}">
                  <a16:creationId xmlns:a16="http://schemas.microsoft.com/office/drawing/2014/main" id="{13D04872-24E6-5A5E-0F7F-C9BE61D9718F}"/>
                </a:ext>
              </a:extLst>
            </p:cNvPr>
            <p:cNvSpPr/>
            <p:nvPr/>
          </p:nvSpPr>
          <p:spPr>
            <a:xfrm>
              <a:off x="2730547" y="3479926"/>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71" name="Isosceles Triangle 46">
              <a:extLst>
                <a:ext uri="{FF2B5EF4-FFF2-40B4-BE49-F238E27FC236}">
                  <a16:creationId xmlns:a16="http://schemas.microsoft.com/office/drawing/2014/main" id="{E836F054-14D4-9865-B8B7-40DD68DA842D}"/>
                </a:ext>
              </a:extLst>
            </p:cNvPr>
            <p:cNvSpPr/>
            <p:nvPr/>
          </p:nvSpPr>
          <p:spPr>
            <a:xfrm>
              <a:off x="3059717" y="3479926"/>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FD291D61-5E87-B7B0-1115-8A2AE321ECEF}"/>
                </a:ext>
              </a:extLst>
            </p:cNvPr>
            <p:cNvSpPr txBox="1"/>
            <p:nvPr/>
          </p:nvSpPr>
          <p:spPr>
            <a:xfrm>
              <a:off x="3730523" y="3681190"/>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a:solidFill>
                    <a:srgbClr val="000000"/>
                  </a:solidFill>
                  <a:latin typeface="Times New Roman" panose="02020603050405020304" pitchFamily="18" charset="0"/>
                  <a:cs typeface="Times New Roman" panose="02020603050405020304" pitchFamily="18" charset="0"/>
                </a:rPr>
                <a:t>Ney</a:t>
              </a:r>
              <a:r>
                <a:rPr lang="zh-CN" altLang="en-US" sz="10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0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2019</a:t>
              </a:r>
              <a:endParaRPr lang="en-US" sz="1050" dirty="0">
                <a:solidFill>
                  <a:srgbClr val="000000"/>
                </a:solidFill>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351F158A-6102-1D49-59F2-2F84217C2683}"/>
                </a:ext>
              </a:extLst>
            </p:cNvPr>
            <p:cNvSpPr/>
            <p:nvPr/>
          </p:nvSpPr>
          <p:spPr>
            <a:xfrm>
              <a:off x="2730547" y="3715178"/>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74" name="Isosceles Triangle 46">
              <a:extLst>
                <a:ext uri="{FF2B5EF4-FFF2-40B4-BE49-F238E27FC236}">
                  <a16:creationId xmlns:a16="http://schemas.microsoft.com/office/drawing/2014/main" id="{F216EC0B-E9C4-78B5-5FDA-044F6164B70E}"/>
                </a:ext>
              </a:extLst>
            </p:cNvPr>
            <p:cNvSpPr/>
            <p:nvPr/>
          </p:nvSpPr>
          <p:spPr>
            <a:xfrm>
              <a:off x="3059717" y="3715178"/>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75" name="Left-Right Arrow 74">
              <a:extLst>
                <a:ext uri="{FF2B5EF4-FFF2-40B4-BE49-F238E27FC236}">
                  <a16:creationId xmlns:a16="http://schemas.microsoft.com/office/drawing/2014/main" id="{F3763C68-FE2E-40A1-AE87-600317A71FD0}"/>
                </a:ext>
              </a:extLst>
            </p:cNvPr>
            <p:cNvSpPr/>
            <p:nvPr/>
          </p:nvSpPr>
          <p:spPr>
            <a:xfrm>
              <a:off x="2238179" y="3359184"/>
              <a:ext cx="277554" cy="205491"/>
            </a:xfrm>
            <a:prstGeom prst="leftRightArrow">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76" name="Folded Corner 75">
              <a:extLst>
                <a:ext uri="{FF2B5EF4-FFF2-40B4-BE49-F238E27FC236}">
                  <a16:creationId xmlns:a16="http://schemas.microsoft.com/office/drawing/2014/main" id="{AB881D5F-2C56-2C2D-B99C-DB9F355E5DBE}"/>
                </a:ext>
              </a:extLst>
            </p:cNvPr>
            <p:cNvSpPr/>
            <p:nvPr/>
          </p:nvSpPr>
          <p:spPr>
            <a:xfrm>
              <a:off x="483171" y="2832413"/>
              <a:ext cx="1415323" cy="237914"/>
            </a:xfrm>
            <a:prstGeom prst="foldedCorner">
              <a:avLst/>
            </a:prstGeom>
            <a:solidFill>
              <a:srgbClr val="ED7D31">
                <a:lumMod val="20000"/>
                <a:lumOff val="80000"/>
              </a:srgbClr>
            </a:solidFill>
            <a:ln w="6350" cap="flat" cmpd="sng" algn="ctr">
              <a:solidFill>
                <a:srgbClr val="4472C4"/>
              </a:solidFill>
              <a:prstDash val="solid"/>
              <a:miter lim="800000"/>
            </a:ln>
            <a:effectLst/>
          </p:spPr>
          <p:txBody>
            <a:bodyPr rtlCol="0" anchor="t"/>
            <a:lstStyle/>
            <a:p>
              <a:pPr algn="ctr" defTabSz="342900">
                <a:defRPr/>
              </a:pPr>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Genealogy</a:t>
              </a:r>
              <a:r>
                <a:rPr lang="zh-CN" altLang="en-US"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databases</a:t>
              </a:r>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77" name="Folded Corner 76">
              <a:extLst>
                <a:ext uri="{FF2B5EF4-FFF2-40B4-BE49-F238E27FC236}">
                  <a16:creationId xmlns:a16="http://schemas.microsoft.com/office/drawing/2014/main" id="{5097F4E4-1FB3-3310-1416-2D9184CD5478}"/>
                </a:ext>
              </a:extLst>
            </p:cNvPr>
            <p:cNvSpPr/>
            <p:nvPr/>
          </p:nvSpPr>
          <p:spPr>
            <a:xfrm>
              <a:off x="167267" y="3121415"/>
              <a:ext cx="2223646" cy="360056"/>
            </a:xfrm>
            <a:prstGeom prst="foldedCorner">
              <a:avLst/>
            </a:prstGeom>
            <a:solidFill>
              <a:srgbClr val="ED7D31">
                <a:lumMod val="20000"/>
                <a:lumOff val="80000"/>
              </a:srgbClr>
            </a:solidFill>
            <a:ln w="6350" cap="flat" cmpd="sng" algn="ctr">
              <a:solidFill>
                <a:srgbClr val="4472C4"/>
              </a:solidFill>
              <a:prstDash val="solid"/>
              <a:miter lim="800000"/>
            </a:ln>
            <a:effectLst/>
          </p:spPr>
          <p:txBody>
            <a:bodyPr rtlCol="0" anchor="t"/>
            <a:lstStyle/>
            <a:p>
              <a:pPr algn="ctr" defTabSz="342900">
                <a:defRPr/>
              </a:pPr>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Commercial genetic databases</a:t>
              </a:r>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79F9EE24-C5A3-0AFC-8A33-C32F018264D9}"/>
                </a:ext>
              </a:extLst>
            </p:cNvPr>
            <p:cNvSpPr txBox="1"/>
            <p:nvPr/>
          </p:nvSpPr>
          <p:spPr>
            <a:xfrm>
              <a:off x="4248931" y="1348213"/>
              <a:ext cx="1358656" cy="276999"/>
            </a:xfrm>
            <a:prstGeom prst="rect">
              <a:avLst/>
            </a:prstGeom>
            <a:noFill/>
          </p:spPr>
          <p:txBody>
            <a:bodyPr wrap="square" rtlCol="0">
              <a:spAutoFit/>
            </a:bodyPr>
            <a:lstStyle/>
            <a:p>
              <a:pPr defTabSz="342900"/>
              <a:r>
                <a:rPr lang="en-US" altLang="zh-CN" sz="12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Completion</a:t>
              </a:r>
              <a:r>
                <a:rPr lang="en-US" sz="1200" dirty="0">
                  <a:solidFill>
                    <a:srgbClr val="000000"/>
                  </a:solidFill>
                  <a:latin typeface="Times New Roman" panose="02020603050405020304" pitchFamily="18" charset="0"/>
                  <a:cs typeface="Times New Roman" panose="02020603050405020304" pitchFamily="18" charset="0"/>
                </a:rPr>
                <a:t> attack</a:t>
              </a:r>
            </a:p>
          </p:txBody>
        </p:sp>
        <p:sp>
          <p:nvSpPr>
            <p:cNvPr id="79" name="Isosceles Triangle 46">
              <a:extLst>
                <a:ext uri="{FF2B5EF4-FFF2-40B4-BE49-F238E27FC236}">
                  <a16:creationId xmlns:a16="http://schemas.microsoft.com/office/drawing/2014/main" id="{82367419-A751-D2A9-A0D0-E30446E7E569}"/>
                </a:ext>
              </a:extLst>
            </p:cNvPr>
            <p:cNvSpPr>
              <a:spLocks noChangeAspect="1"/>
            </p:cNvSpPr>
            <p:nvPr/>
          </p:nvSpPr>
          <p:spPr>
            <a:xfrm>
              <a:off x="4842354" y="1234007"/>
              <a:ext cx="171811" cy="169939"/>
            </a:xfrm>
            <a:prstGeom prst="ellipse">
              <a:avLst/>
            </a:prstGeom>
            <a:solidFill>
              <a:srgbClr val="70AD47"/>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80" name="Isosceles Triangle 46">
              <a:extLst>
                <a:ext uri="{FF2B5EF4-FFF2-40B4-BE49-F238E27FC236}">
                  <a16:creationId xmlns:a16="http://schemas.microsoft.com/office/drawing/2014/main" id="{2DA192F6-03D6-DD06-E348-2B7EB81A367A}"/>
                </a:ext>
              </a:extLst>
            </p:cNvPr>
            <p:cNvSpPr>
              <a:spLocks noChangeAspect="1"/>
            </p:cNvSpPr>
            <p:nvPr/>
          </p:nvSpPr>
          <p:spPr>
            <a:xfrm>
              <a:off x="3398053" y="1998326"/>
              <a:ext cx="171811" cy="169939"/>
            </a:xfrm>
            <a:prstGeom prst="ellipse">
              <a:avLst/>
            </a:prstGeom>
            <a:solidFill>
              <a:srgbClr val="70AD47"/>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8AD8A80B-CD1B-A92B-9CD7-3921201A86A9}"/>
                </a:ext>
              </a:extLst>
            </p:cNvPr>
            <p:cNvSpPr txBox="1"/>
            <p:nvPr/>
          </p:nvSpPr>
          <p:spPr>
            <a:xfrm>
              <a:off x="3730523" y="1968896"/>
              <a:ext cx="1511934" cy="253916"/>
            </a:xfrm>
            <a:prstGeom prst="rect">
              <a:avLst/>
            </a:prstGeom>
            <a:noFill/>
            <a:ln>
              <a:solidFill>
                <a:srgbClr val="A5A5A5">
                  <a:lumMod val="50000"/>
                </a:srgbClr>
              </a:solidFill>
            </a:ln>
          </p:spPr>
          <p:txBody>
            <a:bodyPr wrap="square" rtlCol="0">
              <a:spAutoFit/>
            </a:bodyPr>
            <a:lstStyle/>
            <a:p>
              <a:pPr defTabSz="342900">
                <a:defRPr/>
              </a:pPr>
              <a:r>
                <a:rPr lang="en-US" altLang="zh-CN" sz="10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Wheeler</a:t>
              </a:r>
              <a:r>
                <a:rPr lang="zh-CN" altLang="en-US" sz="10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sz="1050" dirty="0">
                  <a:solidFill>
                    <a:srgbClr val="000000"/>
                  </a:solidFill>
                  <a:latin typeface="Times New Roman" panose="02020603050405020304" pitchFamily="18" charset="0"/>
                  <a:cs typeface="Times New Roman" panose="02020603050405020304" pitchFamily="18" charset="0"/>
                </a:rPr>
                <a:t>2008</a:t>
              </a:r>
            </a:p>
          </p:txBody>
        </p:sp>
        <p:sp>
          <p:nvSpPr>
            <p:cNvPr id="82" name="Rectangle 81">
              <a:extLst>
                <a:ext uri="{FF2B5EF4-FFF2-40B4-BE49-F238E27FC236}">
                  <a16:creationId xmlns:a16="http://schemas.microsoft.com/office/drawing/2014/main" id="{44DC035A-CC32-E995-4626-2D93B57D4D32}"/>
                </a:ext>
              </a:extLst>
            </p:cNvPr>
            <p:cNvSpPr/>
            <p:nvPr/>
          </p:nvSpPr>
          <p:spPr>
            <a:xfrm>
              <a:off x="2730547" y="2015319"/>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83" name="Isosceles Triangle 46">
              <a:extLst>
                <a:ext uri="{FF2B5EF4-FFF2-40B4-BE49-F238E27FC236}">
                  <a16:creationId xmlns:a16="http://schemas.microsoft.com/office/drawing/2014/main" id="{B5CE0D73-C3BE-F686-F4EA-AF17C2A55439}"/>
                </a:ext>
              </a:extLst>
            </p:cNvPr>
            <p:cNvSpPr/>
            <p:nvPr/>
          </p:nvSpPr>
          <p:spPr>
            <a:xfrm>
              <a:off x="3059717" y="2015319"/>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E6B9F9EF-393D-359F-78D9-EAD260C11A47}"/>
                </a:ext>
              </a:extLst>
            </p:cNvPr>
            <p:cNvSpPr txBox="1"/>
            <p:nvPr/>
          </p:nvSpPr>
          <p:spPr>
            <a:xfrm>
              <a:off x="3732230" y="3181938"/>
              <a:ext cx="1511934" cy="253916"/>
            </a:xfrm>
            <a:prstGeom prst="rect">
              <a:avLst/>
            </a:prstGeom>
            <a:noFill/>
            <a:ln>
              <a:solidFill>
                <a:srgbClr val="A5A5A5">
                  <a:lumMod val="50000"/>
                </a:srgbClr>
              </a:solidFill>
            </a:ln>
          </p:spPr>
          <p:txBody>
            <a:bodyPr wrap="square" rtlCol="0">
              <a:spAutoFit/>
            </a:bodyPr>
            <a:lstStyle/>
            <a:p>
              <a:pPr defTabSz="342900">
                <a:defRPr/>
              </a:pPr>
              <a:r>
                <a:rPr lang="en-US" altLang="zh-CN" sz="105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Nyholt</a:t>
              </a:r>
              <a:r>
                <a:rPr lang="zh-CN" altLang="en-US" sz="10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0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2009</a:t>
              </a:r>
              <a:endParaRPr lang="en-US" sz="1050" dirty="0">
                <a:solidFill>
                  <a:srgbClr val="000000"/>
                </a:solidFill>
                <a:latin typeface="Times New Roman" panose="02020603050405020304" pitchFamily="18" charset="0"/>
                <a:cs typeface="Times New Roman" panose="02020603050405020304" pitchFamily="18" charset="0"/>
              </a:endParaRPr>
            </a:p>
          </p:txBody>
        </p:sp>
        <p:sp>
          <p:nvSpPr>
            <p:cNvPr id="85" name="Rectangle 84">
              <a:extLst>
                <a:ext uri="{FF2B5EF4-FFF2-40B4-BE49-F238E27FC236}">
                  <a16:creationId xmlns:a16="http://schemas.microsoft.com/office/drawing/2014/main" id="{2625E088-5DB2-C51D-8B35-C1BB2D4CFB97}"/>
                </a:ext>
              </a:extLst>
            </p:cNvPr>
            <p:cNvSpPr/>
            <p:nvPr/>
          </p:nvSpPr>
          <p:spPr>
            <a:xfrm>
              <a:off x="2732255" y="3215926"/>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86" name="Isosceles Triangle 46">
              <a:extLst>
                <a:ext uri="{FF2B5EF4-FFF2-40B4-BE49-F238E27FC236}">
                  <a16:creationId xmlns:a16="http://schemas.microsoft.com/office/drawing/2014/main" id="{58F1896C-5A30-058C-4305-9A3648BBAFBD}"/>
                </a:ext>
              </a:extLst>
            </p:cNvPr>
            <p:cNvSpPr/>
            <p:nvPr/>
          </p:nvSpPr>
          <p:spPr>
            <a:xfrm>
              <a:off x="3061425" y="3215926"/>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87" name="Isosceles Triangle 46">
              <a:extLst>
                <a:ext uri="{FF2B5EF4-FFF2-40B4-BE49-F238E27FC236}">
                  <a16:creationId xmlns:a16="http://schemas.microsoft.com/office/drawing/2014/main" id="{03212BDC-4129-5111-9EBB-9DA336843A29}"/>
                </a:ext>
              </a:extLst>
            </p:cNvPr>
            <p:cNvSpPr>
              <a:spLocks noChangeAspect="1"/>
            </p:cNvSpPr>
            <p:nvPr/>
          </p:nvSpPr>
          <p:spPr>
            <a:xfrm>
              <a:off x="3398053" y="3227634"/>
              <a:ext cx="171811" cy="169939"/>
            </a:xfrm>
            <a:prstGeom prst="ellipse">
              <a:avLst/>
            </a:prstGeom>
            <a:solidFill>
              <a:srgbClr val="70AD47"/>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grpSp>
          <p:nvGrpSpPr>
            <p:cNvPr id="92" name="Group 91">
              <a:extLst>
                <a:ext uri="{FF2B5EF4-FFF2-40B4-BE49-F238E27FC236}">
                  <a16:creationId xmlns:a16="http://schemas.microsoft.com/office/drawing/2014/main" id="{7294E7D1-7152-0BDE-3784-801D2DC26410}"/>
                </a:ext>
              </a:extLst>
            </p:cNvPr>
            <p:cNvGrpSpPr/>
            <p:nvPr/>
          </p:nvGrpSpPr>
          <p:grpSpPr>
            <a:xfrm>
              <a:off x="2726080" y="4007205"/>
              <a:ext cx="2480489" cy="253916"/>
              <a:chOff x="2786745" y="4467189"/>
              <a:chExt cx="2480489" cy="253916"/>
            </a:xfrm>
          </p:grpSpPr>
          <p:sp>
            <p:nvSpPr>
              <p:cNvPr id="40" name="TextBox 39">
                <a:extLst>
                  <a:ext uri="{FF2B5EF4-FFF2-40B4-BE49-F238E27FC236}">
                    <a16:creationId xmlns:a16="http://schemas.microsoft.com/office/drawing/2014/main" id="{E0BB2A29-2F90-2DC6-2599-8BFDAC2260B8}"/>
                  </a:ext>
                </a:extLst>
              </p:cNvPr>
              <p:cNvSpPr txBox="1"/>
              <p:nvPr/>
            </p:nvSpPr>
            <p:spPr>
              <a:xfrm>
                <a:off x="3755300" y="4467189"/>
                <a:ext cx="1511934" cy="253916"/>
              </a:xfrm>
              <a:prstGeom prst="rect">
                <a:avLst/>
              </a:prstGeom>
              <a:noFill/>
              <a:ln>
                <a:solidFill>
                  <a:srgbClr val="A5A5A5">
                    <a:lumMod val="50000"/>
                  </a:srgbClr>
                </a:solidFill>
              </a:ln>
            </p:spPr>
            <p:txBody>
              <a:bodyPr wrap="square" rtlCol="0">
                <a:spAutoFit/>
              </a:bodyPr>
              <a:lstStyle/>
              <a:p>
                <a:pPr defTabSz="342900">
                  <a:defRPr/>
                </a:pPr>
                <a:r>
                  <a:rPr lang="en-US" sz="1050" dirty="0" err="1">
                    <a:solidFill>
                      <a:srgbClr val="000000"/>
                    </a:solidFill>
                    <a:latin typeface="Times New Roman" panose="02020603050405020304" pitchFamily="18" charset="0"/>
                    <a:cs typeface="Times New Roman" panose="02020603050405020304" pitchFamily="18" charset="0"/>
                  </a:rPr>
                  <a:t>Ayoz</a:t>
                </a:r>
                <a:r>
                  <a:rPr lang="en-US" sz="1050" dirty="0">
                    <a:solidFill>
                      <a:srgbClr val="000000"/>
                    </a:solidFill>
                    <a:latin typeface="Times New Roman" panose="02020603050405020304" pitchFamily="18" charset="0"/>
                    <a:cs typeface="Times New Roman" panose="02020603050405020304" pitchFamily="18" charset="0"/>
                  </a:rPr>
                  <a:t> 2021</a:t>
                </a:r>
              </a:p>
            </p:txBody>
          </p:sp>
          <p:sp>
            <p:nvSpPr>
              <p:cNvPr id="89" name="Rectangle 88">
                <a:extLst>
                  <a:ext uri="{FF2B5EF4-FFF2-40B4-BE49-F238E27FC236}">
                    <a16:creationId xmlns:a16="http://schemas.microsoft.com/office/drawing/2014/main" id="{F3F55EF0-2B45-C9BA-8000-AD232358B24E}"/>
                  </a:ext>
                </a:extLst>
              </p:cNvPr>
              <p:cNvSpPr/>
              <p:nvPr/>
            </p:nvSpPr>
            <p:spPr>
              <a:xfrm>
                <a:off x="2786745" y="4510914"/>
                <a:ext cx="206173" cy="135951"/>
              </a:xfrm>
              <a:prstGeom prst="rect">
                <a:avLst/>
              </a:prstGeom>
              <a:solidFill>
                <a:srgbClr val="ED7D31"/>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90" name="Isosceles Triangle 46">
                <a:extLst>
                  <a:ext uri="{FF2B5EF4-FFF2-40B4-BE49-F238E27FC236}">
                    <a16:creationId xmlns:a16="http://schemas.microsoft.com/office/drawing/2014/main" id="{5ADF5488-1817-2A72-E47D-8AB81A42CA2B}"/>
                  </a:ext>
                </a:extLst>
              </p:cNvPr>
              <p:cNvSpPr/>
              <p:nvPr/>
            </p:nvSpPr>
            <p:spPr>
              <a:xfrm>
                <a:off x="3115915" y="4510914"/>
                <a:ext cx="206173" cy="135951"/>
              </a:xfrm>
              <a:prstGeom prst="triangle">
                <a:avLst/>
              </a:prstGeom>
              <a:solidFill>
                <a:srgbClr val="C00000"/>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sp>
            <p:nvSpPr>
              <p:cNvPr id="91" name="Isosceles Triangle 46">
                <a:extLst>
                  <a:ext uri="{FF2B5EF4-FFF2-40B4-BE49-F238E27FC236}">
                    <a16:creationId xmlns:a16="http://schemas.microsoft.com/office/drawing/2014/main" id="{88F92E19-9110-7746-09C2-E619CCAADF3C}"/>
                  </a:ext>
                </a:extLst>
              </p:cNvPr>
              <p:cNvSpPr>
                <a:spLocks noChangeAspect="1"/>
              </p:cNvSpPr>
              <p:nvPr/>
            </p:nvSpPr>
            <p:spPr>
              <a:xfrm>
                <a:off x="3452543" y="4522622"/>
                <a:ext cx="171811" cy="169939"/>
              </a:xfrm>
              <a:prstGeom prst="ellipse">
                <a:avLst/>
              </a:prstGeom>
              <a:solidFill>
                <a:srgbClr val="70AD47"/>
              </a:solidFill>
              <a:ln w="6350" cap="flat" cmpd="sng" algn="ctr">
                <a:noFill/>
                <a:prstDash val="solid"/>
                <a:miter lim="800000"/>
              </a:ln>
              <a:effectLst/>
            </p:spPr>
            <p:txBody>
              <a:bodyPr rtlCol="0" anchor="ctr"/>
              <a:lstStyle/>
              <a:p>
                <a:pPr algn="ctr" defTabSz="342900">
                  <a:defRPr/>
                </a:pPr>
                <a:endParaRPr lang="en-US" sz="1200">
                  <a:solidFill>
                    <a:srgbClr val="000000"/>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90460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844D-D1E2-F27C-96BE-813B1E2D72FB}"/>
              </a:ext>
            </a:extLst>
          </p:cNvPr>
          <p:cNvSpPr>
            <a:spLocks noGrp="1"/>
          </p:cNvSpPr>
          <p:nvPr>
            <p:ph type="title"/>
          </p:nvPr>
        </p:nvSpPr>
        <p:spPr/>
        <p:txBody>
          <a:bodyPr/>
          <a:lstStyle/>
          <a:p>
            <a:r>
              <a:rPr lang="en-US" dirty="0"/>
              <a:t>The Golden State Cold Case</a:t>
            </a:r>
          </a:p>
        </p:txBody>
      </p:sp>
      <p:sp>
        <p:nvSpPr>
          <p:cNvPr id="3" name="Content Placeholder 2">
            <a:extLst>
              <a:ext uri="{FF2B5EF4-FFF2-40B4-BE49-F238E27FC236}">
                <a16:creationId xmlns:a16="http://schemas.microsoft.com/office/drawing/2014/main" id="{7EAB90BE-EDDC-E8A6-209C-526AA2E8BFBD}"/>
              </a:ext>
            </a:extLst>
          </p:cNvPr>
          <p:cNvSpPr>
            <a:spLocks noGrp="1"/>
          </p:cNvSpPr>
          <p:nvPr>
            <p:ph idx="1"/>
          </p:nvPr>
        </p:nvSpPr>
        <p:spPr>
          <a:xfrm>
            <a:off x="457200" y="1447800"/>
            <a:ext cx="8229600" cy="4525963"/>
          </a:xfrm>
        </p:spPr>
        <p:txBody>
          <a:bodyPr>
            <a:normAutofit fontScale="77500" lnSpcReduction="20000"/>
          </a:bodyPr>
          <a:lstStyle/>
          <a:p>
            <a:r>
              <a:rPr lang="en-US" dirty="0"/>
              <a:t>The DNA profile of the Golden State Killer was uploaded to </a:t>
            </a:r>
            <a:r>
              <a:rPr lang="en-US" dirty="0" err="1"/>
              <a:t>GEDmatch</a:t>
            </a:r>
            <a:r>
              <a:rPr lang="en-US" dirty="0"/>
              <a:t>, an open-source platform frequently used by members of the public to trace their heritage.</a:t>
            </a:r>
          </a:p>
          <a:p>
            <a:r>
              <a:rPr lang="en-US" dirty="0"/>
              <a:t>The test result was first sent to </a:t>
            </a:r>
            <a:r>
              <a:rPr lang="en-US" dirty="0" err="1"/>
              <a:t>FamilyTreeDNA</a:t>
            </a:r>
            <a:r>
              <a:rPr lang="en-US" dirty="0"/>
              <a:t>, which created a DNA profile and allowed law enforcement to set up a fake account to search for matching customers. </a:t>
            </a:r>
          </a:p>
          <a:p>
            <a:r>
              <a:rPr lang="en-US" dirty="0"/>
              <a:t>When that produced only distant leads, a civilian geneticist working with investigators uploaded the forensic profile to </a:t>
            </a:r>
            <a:r>
              <a:rPr lang="en-US" dirty="0" err="1"/>
              <a:t>MyHeritage</a:t>
            </a:r>
            <a:r>
              <a:rPr lang="en-US" dirty="0"/>
              <a:t>. </a:t>
            </a:r>
          </a:p>
          <a:p>
            <a:r>
              <a:rPr lang="en-US" dirty="0"/>
              <a:t>It was the </a:t>
            </a:r>
            <a:r>
              <a:rPr lang="en-US" dirty="0" err="1"/>
              <a:t>MyHeritage</a:t>
            </a:r>
            <a:r>
              <a:rPr lang="en-US" dirty="0"/>
              <a:t> search that identified the close relative who helped break the case.</a:t>
            </a:r>
          </a:p>
        </p:txBody>
      </p:sp>
      <p:sp>
        <p:nvSpPr>
          <p:cNvPr id="4" name="Slide Number Placeholder 3">
            <a:extLst>
              <a:ext uri="{FF2B5EF4-FFF2-40B4-BE49-F238E27FC236}">
                <a16:creationId xmlns:a16="http://schemas.microsoft.com/office/drawing/2014/main" id="{567F2BDB-CCF3-0FD8-69CC-9F43533514DD}"/>
              </a:ext>
            </a:extLst>
          </p:cNvPr>
          <p:cNvSpPr>
            <a:spLocks noGrp="1"/>
          </p:cNvSpPr>
          <p:nvPr>
            <p:ph type="sldNum" sz="quarter" idx="12"/>
          </p:nvPr>
        </p:nvSpPr>
        <p:spPr/>
        <p:txBody>
          <a:bodyPr/>
          <a:lstStyle/>
          <a:p>
            <a:fld id="{E6F286D7-7C42-254F-8B91-AC3DD8D29061}" type="slidenum">
              <a:rPr lang="en-US" smtClean="0"/>
              <a:pPr/>
              <a:t>28</a:t>
            </a:fld>
            <a:endParaRPr lang="en-US"/>
          </a:p>
        </p:txBody>
      </p:sp>
      <p:pic>
        <p:nvPicPr>
          <p:cNvPr id="5" name="Picture 4">
            <a:extLst>
              <a:ext uri="{FF2B5EF4-FFF2-40B4-BE49-F238E27FC236}">
                <a16:creationId xmlns:a16="http://schemas.microsoft.com/office/drawing/2014/main" id="{4CC9E9A0-28F3-610A-F505-3460606EC94F}"/>
              </a:ext>
            </a:extLst>
          </p:cNvPr>
          <p:cNvPicPr>
            <a:picLocks noChangeAspect="1"/>
          </p:cNvPicPr>
          <p:nvPr/>
        </p:nvPicPr>
        <p:blipFill>
          <a:blip r:embed="rId2"/>
          <a:stretch>
            <a:fillRect/>
          </a:stretch>
        </p:blipFill>
        <p:spPr>
          <a:xfrm>
            <a:off x="887186" y="5187776"/>
            <a:ext cx="7772400" cy="1506485"/>
          </a:xfrm>
          <a:prstGeom prst="rect">
            <a:avLst/>
          </a:prstGeom>
        </p:spPr>
      </p:pic>
    </p:spTree>
    <p:extLst>
      <p:ext uri="{BB962C8B-B14F-4D97-AF65-F5344CB8AC3E}">
        <p14:creationId xmlns:p14="http://schemas.microsoft.com/office/powerpoint/2010/main" val="3670458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E839-C873-3353-47CB-5B9770998F5B}"/>
              </a:ext>
            </a:extLst>
          </p:cNvPr>
          <p:cNvSpPr>
            <a:spLocks noGrp="1"/>
          </p:cNvSpPr>
          <p:nvPr>
            <p:ph type="title"/>
          </p:nvPr>
        </p:nvSpPr>
        <p:spPr/>
        <p:txBody>
          <a:bodyPr/>
          <a:lstStyle/>
          <a:p>
            <a:r>
              <a:rPr lang="en-US" dirty="0"/>
              <a:t>Ethics and Privacy</a:t>
            </a:r>
          </a:p>
        </p:txBody>
      </p:sp>
      <p:sp>
        <p:nvSpPr>
          <p:cNvPr id="4" name="Slide Number Placeholder 3">
            <a:extLst>
              <a:ext uri="{FF2B5EF4-FFF2-40B4-BE49-F238E27FC236}">
                <a16:creationId xmlns:a16="http://schemas.microsoft.com/office/drawing/2014/main" id="{E597A4DB-F630-C7ED-8691-FDB58948E305}"/>
              </a:ext>
            </a:extLst>
          </p:cNvPr>
          <p:cNvSpPr>
            <a:spLocks noGrp="1"/>
          </p:cNvSpPr>
          <p:nvPr>
            <p:ph type="sldNum" sz="quarter" idx="12"/>
          </p:nvPr>
        </p:nvSpPr>
        <p:spPr/>
        <p:txBody>
          <a:bodyPr/>
          <a:lstStyle/>
          <a:p>
            <a:fld id="{E6F286D7-7C42-254F-8B91-AC3DD8D29061}" type="slidenum">
              <a:rPr lang="en-US" smtClean="0"/>
              <a:pPr/>
              <a:t>29</a:t>
            </a:fld>
            <a:endParaRPr lang="en-US"/>
          </a:p>
        </p:txBody>
      </p:sp>
      <p:pic>
        <p:nvPicPr>
          <p:cNvPr id="5" name="Picture 4">
            <a:extLst>
              <a:ext uri="{FF2B5EF4-FFF2-40B4-BE49-F238E27FC236}">
                <a16:creationId xmlns:a16="http://schemas.microsoft.com/office/drawing/2014/main" id="{5B0F3DED-4F14-837A-A844-CDBFAB365498}"/>
              </a:ext>
            </a:extLst>
          </p:cNvPr>
          <p:cNvPicPr>
            <a:picLocks noChangeAspect="1"/>
          </p:cNvPicPr>
          <p:nvPr/>
        </p:nvPicPr>
        <p:blipFill>
          <a:blip r:embed="rId2"/>
          <a:stretch>
            <a:fillRect/>
          </a:stretch>
        </p:blipFill>
        <p:spPr>
          <a:xfrm>
            <a:off x="685800" y="2176241"/>
            <a:ext cx="7772400" cy="2505518"/>
          </a:xfrm>
          <a:prstGeom prst="rect">
            <a:avLst/>
          </a:prstGeom>
        </p:spPr>
      </p:pic>
    </p:spTree>
    <p:extLst>
      <p:ext uri="{BB962C8B-B14F-4D97-AF65-F5344CB8AC3E}">
        <p14:creationId xmlns:p14="http://schemas.microsoft.com/office/powerpoint/2010/main" val="3382824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Human’s Place in Nature</a:t>
            </a:r>
          </a:p>
        </p:txBody>
      </p:sp>
      <p:pic>
        <p:nvPicPr>
          <p:cNvPr id="4" name="Content Placeholder 3"/>
          <p:cNvPicPr>
            <a:picLocks noGrp="1" noChangeAspect="1"/>
          </p:cNvPicPr>
          <p:nvPr>
            <p:ph idx="1"/>
          </p:nvPr>
        </p:nvPicPr>
        <p:blipFill>
          <a:blip r:embed="rId2"/>
          <a:srcRect t="4074" b="4074"/>
          <a:stretch>
            <a:fillRect/>
          </a:stretch>
        </p:blipFill>
        <p:spPr/>
      </p:pic>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a:t>
            </a:fld>
            <a:endParaRPr lang="en-US" dirty="0"/>
          </a:p>
        </p:txBody>
      </p:sp>
    </p:spTree>
    <p:extLst>
      <p:ext uri="{BB962C8B-B14F-4D97-AF65-F5344CB8AC3E}">
        <p14:creationId xmlns:p14="http://schemas.microsoft.com/office/powerpoint/2010/main" val="2671964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600200"/>
            <a:ext cx="8686800" cy="4525963"/>
          </a:xfrm>
        </p:spPr>
        <p:txBody>
          <a:bodyPr/>
          <a:lstStyle/>
          <a:p>
            <a:r>
              <a:rPr lang="en-US" dirty="0">
                <a:solidFill>
                  <a:schemeClr val="bg1">
                    <a:lumMod val="50000"/>
                  </a:schemeClr>
                </a:solidFill>
              </a:rPr>
              <a:t>An overview of genomics and post-genomics era</a:t>
            </a:r>
          </a:p>
          <a:p>
            <a:r>
              <a:rPr lang="en-US" dirty="0">
                <a:solidFill>
                  <a:schemeClr val="bg1">
                    <a:lumMod val="50000"/>
                  </a:schemeClr>
                </a:solidFill>
              </a:rPr>
              <a:t>Genetic privacy and security</a:t>
            </a:r>
          </a:p>
          <a:p>
            <a:r>
              <a:rPr lang="en-US" dirty="0"/>
              <a:t>Ethics, Regulations and Laws</a:t>
            </a:r>
          </a:p>
          <a:p>
            <a:r>
              <a:rPr lang="en-US" dirty="0">
                <a:solidFill>
                  <a:schemeClr val="bg1">
                    <a:lumMod val="50000"/>
                  </a:schemeClr>
                </a:solidFill>
              </a:rPr>
              <a:t>Protection techniques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E6F286D7-7C42-254F-8B91-AC3DD8D29061}" type="slidenum">
              <a:rPr lang="en-US" smtClean="0"/>
              <a:pPr/>
              <a:t>30</a:t>
            </a:fld>
            <a:endParaRPr lang="en-US"/>
          </a:p>
        </p:txBody>
      </p:sp>
    </p:spTree>
    <p:extLst>
      <p:ext uri="{BB962C8B-B14F-4D97-AF65-F5344CB8AC3E}">
        <p14:creationId xmlns:p14="http://schemas.microsoft.com/office/powerpoint/2010/main" val="3689336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0FBB-2C13-7708-C7BD-B09DE29A966B}"/>
              </a:ext>
            </a:extLst>
          </p:cNvPr>
          <p:cNvSpPr>
            <a:spLocks noGrp="1"/>
          </p:cNvSpPr>
          <p:nvPr>
            <p:ph type="title"/>
          </p:nvPr>
        </p:nvSpPr>
        <p:spPr/>
        <p:txBody>
          <a:bodyPr>
            <a:normAutofit fontScale="90000"/>
          </a:bodyPr>
          <a:lstStyle/>
          <a:p>
            <a:r>
              <a:rPr lang="en-US" dirty="0"/>
              <a:t>Ethics of genetic privacy </a:t>
            </a:r>
            <a:br>
              <a:rPr lang="en-US" dirty="0"/>
            </a:br>
            <a:r>
              <a:rPr lang="en-US" dirty="0"/>
              <a:t>and current regulations</a:t>
            </a:r>
          </a:p>
        </p:txBody>
      </p:sp>
      <p:sp>
        <p:nvSpPr>
          <p:cNvPr id="3" name="Content Placeholder 2">
            <a:extLst>
              <a:ext uri="{FF2B5EF4-FFF2-40B4-BE49-F238E27FC236}">
                <a16:creationId xmlns:a16="http://schemas.microsoft.com/office/drawing/2014/main" id="{FDE1CC58-7BC5-B5A8-71AF-6CB9F3EA6D60}"/>
              </a:ext>
            </a:extLst>
          </p:cNvPr>
          <p:cNvSpPr>
            <a:spLocks noGrp="1"/>
          </p:cNvSpPr>
          <p:nvPr>
            <p:ph idx="1"/>
          </p:nvPr>
        </p:nvSpPr>
        <p:spPr/>
        <p:txBody>
          <a:bodyPr>
            <a:normAutofit fontScale="85000" lnSpcReduction="20000"/>
          </a:bodyPr>
          <a:lstStyle/>
          <a:p>
            <a:r>
              <a:rPr lang="en-US" dirty="0"/>
              <a:t>Standards for Privacy of Individually Identifiable Health Information in the Health Insurance Portability and Accountability Act of 1996 (HIPAA).</a:t>
            </a:r>
          </a:p>
          <a:p>
            <a:endParaRPr lang="en-US" dirty="0"/>
          </a:p>
          <a:p>
            <a:r>
              <a:rPr lang="en-US" dirty="0"/>
              <a:t>The Privacy Rule was established to address the use and disclosure of individuals’ health information by covered entities, and provides standards for individual privacy rights to understand and control the use of their health information.</a:t>
            </a:r>
          </a:p>
          <a:p>
            <a:endParaRPr lang="en-US" dirty="0"/>
          </a:p>
          <a:p>
            <a:r>
              <a:rPr lang="en-US" dirty="0"/>
              <a:t>Many large human genome projects provide ethics education</a:t>
            </a:r>
          </a:p>
          <a:p>
            <a:endParaRPr lang="en-US" dirty="0"/>
          </a:p>
        </p:txBody>
      </p:sp>
      <p:sp>
        <p:nvSpPr>
          <p:cNvPr id="4" name="Slide Number Placeholder 3">
            <a:extLst>
              <a:ext uri="{FF2B5EF4-FFF2-40B4-BE49-F238E27FC236}">
                <a16:creationId xmlns:a16="http://schemas.microsoft.com/office/drawing/2014/main" id="{F16E950E-CFE4-E852-1E1A-9DDE60056EF5}"/>
              </a:ext>
            </a:extLst>
          </p:cNvPr>
          <p:cNvSpPr>
            <a:spLocks noGrp="1"/>
          </p:cNvSpPr>
          <p:nvPr>
            <p:ph type="sldNum" sz="quarter" idx="12"/>
          </p:nvPr>
        </p:nvSpPr>
        <p:spPr/>
        <p:txBody>
          <a:bodyPr/>
          <a:lstStyle/>
          <a:p>
            <a:fld id="{E6F286D7-7C42-254F-8B91-AC3DD8D29061}" type="slidenum">
              <a:rPr lang="en-US" smtClean="0"/>
              <a:pPr/>
              <a:t>31</a:t>
            </a:fld>
            <a:endParaRPr lang="en-US"/>
          </a:p>
        </p:txBody>
      </p:sp>
    </p:spTree>
    <p:extLst>
      <p:ext uri="{BB962C8B-B14F-4D97-AF65-F5344CB8AC3E}">
        <p14:creationId xmlns:p14="http://schemas.microsoft.com/office/powerpoint/2010/main" val="828583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86127-A02D-609D-8559-2D39F61A6A48}"/>
              </a:ext>
            </a:extLst>
          </p:cNvPr>
          <p:cNvSpPr>
            <a:spLocks noGrp="1"/>
          </p:cNvSpPr>
          <p:nvPr>
            <p:ph type="title"/>
          </p:nvPr>
        </p:nvSpPr>
        <p:spPr/>
        <p:txBody>
          <a:bodyPr/>
          <a:lstStyle/>
          <a:p>
            <a:r>
              <a:rPr lang="en-US" dirty="0"/>
              <a:t>Ethics and HIPAA Review</a:t>
            </a:r>
          </a:p>
        </p:txBody>
      </p:sp>
      <p:sp>
        <p:nvSpPr>
          <p:cNvPr id="3" name="Content Placeholder 2">
            <a:extLst>
              <a:ext uri="{FF2B5EF4-FFF2-40B4-BE49-F238E27FC236}">
                <a16:creationId xmlns:a16="http://schemas.microsoft.com/office/drawing/2014/main" id="{90942746-4A90-7525-AA25-6CE8E8408DED}"/>
              </a:ext>
            </a:extLst>
          </p:cNvPr>
          <p:cNvSpPr>
            <a:spLocks noGrp="1"/>
          </p:cNvSpPr>
          <p:nvPr>
            <p:ph idx="1"/>
          </p:nvPr>
        </p:nvSpPr>
        <p:spPr/>
        <p:txBody>
          <a:bodyPr>
            <a:normAutofit fontScale="92500" lnSpcReduction="20000"/>
          </a:bodyPr>
          <a:lstStyle/>
          <a:p>
            <a:r>
              <a:rPr lang="en-US" dirty="0"/>
              <a:t>Key to advancing genetics diagnosis research</a:t>
            </a:r>
          </a:p>
          <a:p>
            <a:endParaRPr lang="en-US" dirty="0"/>
          </a:p>
          <a:p>
            <a:r>
              <a:rPr lang="en-US" dirty="0"/>
              <a:t>Private personal health information can be protected</a:t>
            </a:r>
          </a:p>
          <a:p>
            <a:endParaRPr lang="en-US" dirty="0"/>
          </a:p>
          <a:p>
            <a:r>
              <a:rPr lang="en-US" dirty="0"/>
              <a:t>Discrimination/Bias based on released heath information can be eliminated (minimized)</a:t>
            </a:r>
          </a:p>
          <a:p>
            <a:endParaRPr lang="en-US" dirty="0"/>
          </a:p>
          <a:p>
            <a:r>
              <a:rPr lang="en-US" dirty="0"/>
              <a:t>HIPAA Privacy Rule: All federal grants with human subjects involved should be protected by HIPAA</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4AACC5B-21B7-1073-A6A4-9B4781A0E0F1}"/>
              </a:ext>
            </a:extLst>
          </p:cNvPr>
          <p:cNvSpPr>
            <a:spLocks noGrp="1"/>
          </p:cNvSpPr>
          <p:nvPr>
            <p:ph type="sldNum" sz="quarter" idx="12"/>
          </p:nvPr>
        </p:nvSpPr>
        <p:spPr/>
        <p:txBody>
          <a:bodyPr/>
          <a:lstStyle/>
          <a:p>
            <a:fld id="{E6F286D7-7C42-254F-8B91-AC3DD8D29061}" type="slidenum">
              <a:rPr lang="en-US" smtClean="0"/>
              <a:pPr/>
              <a:t>32</a:t>
            </a:fld>
            <a:endParaRPr lang="en-US"/>
          </a:p>
        </p:txBody>
      </p:sp>
      <p:sp>
        <p:nvSpPr>
          <p:cNvPr id="5" name="TextBox 2">
            <a:extLst>
              <a:ext uri="{FF2B5EF4-FFF2-40B4-BE49-F238E27FC236}">
                <a16:creationId xmlns:a16="http://schemas.microsoft.com/office/drawing/2014/main" id="{97F8726E-1706-EB4F-60C5-8A99E46D1921}"/>
              </a:ext>
            </a:extLst>
          </p:cNvPr>
          <p:cNvSpPr txBox="1">
            <a:spLocks noChangeArrowheads="1"/>
          </p:cNvSpPr>
          <p:nvPr/>
        </p:nvSpPr>
        <p:spPr bwMode="auto">
          <a:xfrm>
            <a:off x="2895600" y="6169580"/>
            <a:ext cx="518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solidFill>
                  <a:schemeClr val="tx1"/>
                </a:solidFill>
                <a:hlinkClick r:id="rId2"/>
              </a:rPr>
              <a:t>https://www.hhs.gov/hipaa/index.html</a:t>
            </a:r>
            <a:endParaRPr lang="en-US" altLang="en-US" dirty="0">
              <a:solidFill>
                <a:schemeClr val="tx1"/>
              </a:solidFill>
            </a:endParaRPr>
          </a:p>
          <a:p>
            <a:endParaRPr lang="en-US" altLang="en-US" dirty="0">
              <a:solidFill>
                <a:schemeClr val="tx1"/>
              </a:solidFill>
            </a:endParaRPr>
          </a:p>
        </p:txBody>
      </p:sp>
    </p:spTree>
    <p:extLst>
      <p:ext uri="{BB962C8B-B14F-4D97-AF65-F5344CB8AC3E}">
        <p14:creationId xmlns:p14="http://schemas.microsoft.com/office/powerpoint/2010/main" val="2721474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F638-7AF0-A100-9C6A-FAD762FD51FF}"/>
              </a:ext>
            </a:extLst>
          </p:cNvPr>
          <p:cNvSpPr>
            <a:spLocks noGrp="1"/>
          </p:cNvSpPr>
          <p:nvPr>
            <p:ph type="title"/>
          </p:nvPr>
        </p:nvSpPr>
        <p:spPr/>
        <p:txBody>
          <a:bodyPr/>
          <a:lstStyle/>
          <a:p>
            <a:r>
              <a:rPr lang="en-US" dirty="0"/>
              <a:t>Introduction to HIPAA</a:t>
            </a:r>
          </a:p>
        </p:txBody>
      </p:sp>
      <p:sp>
        <p:nvSpPr>
          <p:cNvPr id="3" name="Content Placeholder 2">
            <a:extLst>
              <a:ext uri="{FF2B5EF4-FFF2-40B4-BE49-F238E27FC236}">
                <a16:creationId xmlns:a16="http://schemas.microsoft.com/office/drawing/2014/main" id="{69A7331F-EF04-9A87-C4B8-204B4561CB97}"/>
              </a:ext>
            </a:extLst>
          </p:cNvPr>
          <p:cNvSpPr>
            <a:spLocks noGrp="1"/>
          </p:cNvSpPr>
          <p:nvPr>
            <p:ph idx="1"/>
          </p:nvPr>
        </p:nvSpPr>
        <p:spPr/>
        <p:txBody>
          <a:bodyPr>
            <a:normAutofit fontScale="55000" lnSpcReduction="20000"/>
          </a:bodyPr>
          <a:lstStyle/>
          <a:p>
            <a:r>
              <a:rPr lang="en-US" dirty="0"/>
              <a:t>The  Standards for Privacy of Individually Identifiable Health Information (“Privacy Rule”) establishes, for the first time, a set of national standards for the protection of  </a:t>
            </a:r>
            <a:r>
              <a:rPr lang="en-US" u="sng" dirty="0"/>
              <a:t>certain health information</a:t>
            </a:r>
            <a:r>
              <a:rPr lang="en-US" dirty="0"/>
              <a:t>. </a:t>
            </a:r>
          </a:p>
          <a:p>
            <a:endParaRPr lang="en-US" dirty="0"/>
          </a:p>
          <a:p>
            <a:r>
              <a:rPr lang="en-US" dirty="0"/>
              <a:t>The U.S. Department of Health and Human Services  (“HHS”) issued the Privacy Rule to implement the requirement of the Health Insurance Portability and Accountability Act of 1996 (“HIPAA”).</a:t>
            </a:r>
          </a:p>
          <a:p>
            <a:endParaRPr lang="en-US" dirty="0"/>
          </a:p>
          <a:p>
            <a:r>
              <a:rPr lang="en-US" dirty="0"/>
              <a:t>The Privacy Rule standards address the use and disclosure of individuals’ health information—called “</a:t>
            </a:r>
            <a:r>
              <a:rPr lang="en-US" u="sng" dirty="0"/>
              <a:t>protected health information</a:t>
            </a:r>
            <a:r>
              <a:rPr lang="en-US" dirty="0"/>
              <a:t>” by organizations subject to the Privacy Rule — called “</a:t>
            </a:r>
            <a:r>
              <a:rPr lang="en-US" u="sng" dirty="0"/>
              <a:t>covered entities</a:t>
            </a:r>
            <a:r>
              <a:rPr lang="en-US" dirty="0"/>
              <a:t>,” as well as standards for individuals' privacy rights to understand and control how their health information is used. </a:t>
            </a:r>
          </a:p>
          <a:p>
            <a:endParaRPr lang="en-US" dirty="0"/>
          </a:p>
          <a:p>
            <a:r>
              <a:rPr lang="en-US" dirty="0"/>
              <a:t>Within HHS, the Office for Civil Rights (“OCR”) has responsibility for implementing and enforcing the Privacy Rule with respect to voluntary compliance activities and civil money penalties. </a:t>
            </a:r>
          </a:p>
          <a:p>
            <a:endParaRPr lang="en-US" dirty="0"/>
          </a:p>
        </p:txBody>
      </p:sp>
      <p:sp>
        <p:nvSpPr>
          <p:cNvPr id="4" name="Slide Number Placeholder 3">
            <a:extLst>
              <a:ext uri="{FF2B5EF4-FFF2-40B4-BE49-F238E27FC236}">
                <a16:creationId xmlns:a16="http://schemas.microsoft.com/office/drawing/2014/main" id="{BF4C4447-1E5E-9827-70F6-5969917A5E5E}"/>
              </a:ext>
            </a:extLst>
          </p:cNvPr>
          <p:cNvSpPr>
            <a:spLocks noGrp="1"/>
          </p:cNvSpPr>
          <p:nvPr>
            <p:ph type="sldNum" sz="quarter" idx="12"/>
          </p:nvPr>
        </p:nvSpPr>
        <p:spPr/>
        <p:txBody>
          <a:bodyPr/>
          <a:lstStyle/>
          <a:p>
            <a:fld id="{E6F286D7-7C42-254F-8B91-AC3DD8D29061}" type="slidenum">
              <a:rPr lang="en-US" smtClean="0"/>
              <a:pPr/>
              <a:t>33</a:t>
            </a:fld>
            <a:endParaRPr lang="en-US"/>
          </a:p>
        </p:txBody>
      </p:sp>
    </p:spTree>
    <p:extLst>
      <p:ext uri="{BB962C8B-B14F-4D97-AF65-F5344CB8AC3E}">
        <p14:creationId xmlns:p14="http://schemas.microsoft.com/office/powerpoint/2010/main" val="810850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4150-EE51-4E1B-9BB5-56FCA9B3A4F9}"/>
              </a:ext>
            </a:extLst>
          </p:cNvPr>
          <p:cNvSpPr>
            <a:spLocks noGrp="1"/>
          </p:cNvSpPr>
          <p:nvPr>
            <p:ph type="title"/>
          </p:nvPr>
        </p:nvSpPr>
        <p:spPr/>
        <p:txBody>
          <a:bodyPr/>
          <a:lstStyle/>
          <a:p>
            <a:r>
              <a:rPr lang="en-US" dirty="0"/>
              <a:t>Information Protected by HIPAA</a:t>
            </a:r>
          </a:p>
        </p:txBody>
      </p:sp>
      <p:sp>
        <p:nvSpPr>
          <p:cNvPr id="3" name="Content Placeholder 2">
            <a:extLst>
              <a:ext uri="{FF2B5EF4-FFF2-40B4-BE49-F238E27FC236}">
                <a16:creationId xmlns:a16="http://schemas.microsoft.com/office/drawing/2014/main" id="{20D21EF9-73DD-8C77-49AD-280E94509200}"/>
              </a:ext>
            </a:extLst>
          </p:cNvPr>
          <p:cNvSpPr>
            <a:spLocks noGrp="1"/>
          </p:cNvSpPr>
          <p:nvPr>
            <p:ph idx="1"/>
          </p:nvPr>
        </p:nvSpPr>
        <p:spPr/>
        <p:txBody>
          <a:bodyPr>
            <a:normAutofit fontScale="92500" lnSpcReduction="10000"/>
          </a:bodyPr>
          <a:lstStyle/>
          <a:p>
            <a:r>
              <a:rPr lang="en-US" dirty="0"/>
              <a:t>Protected Health Information</a:t>
            </a:r>
          </a:p>
          <a:p>
            <a:pPr lvl="1"/>
            <a:r>
              <a:rPr lang="en-US" dirty="0"/>
              <a:t>The Privacy Rule protects all “</a:t>
            </a:r>
            <a:r>
              <a:rPr lang="en-US" b="1" dirty="0"/>
              <a:t>individually identifiable health information</a:t>
            </a:r>
            <a:r>
              <a:rPr lang="en-US" dirty="0"/>
              <a:t>” </a:t>
            </a:r>
          </a:p>
          <a:p>
            <a:pPr lvl="1"/>
            <a:r>
              <a:rPr lang="en-US" dirty="0"/>
              <a:t>Only covers patient information kept by “</a:t>
            </a:r>
            <a:r>
              <a:rPr lang="en-US" b="1" u="sng" dirty="0"/>
              <a:t>covered entities</a:t>
            </a:r>
            <a:r>
              <a:rPr lang="en-US" dirty="0"/>
              <a:t>”, i.e., health providers, insurers and data clearinghouses, as well as their business partners</a:t>
            </a:r>
          </a:p>
          <a:p>
            <a:endParaRPr lang="en-US" dirty="0"/>
          </a:p>
          <a:p>
            <a:r>
              <a:rPr lang="en-US" dirty="0"/>
              <a:t>De-Identified Health Information</a:t>
            </a:r>
          </a:p>
          <a:p>
            <a:pPr lvl="1"/>
            <a:r>
              <a:rPr lang="en-US" dirty="0"/>
              <a:t>There are </a:t>
            </a:r>
            <a:r>
              <a:rPr lang="en-US" u="sng" dirty="0"/>
              <a:t>no restrictions </a:t>
            </a:r>
            <a:r>
              <a:rPr lang="en-US" dirty="0"/>
              <a:t>on the use or disclosure of de-identified health information.</a:t>
            </a:r>
          </a:p>
        </p:txBody>
      </p:sp>
      <p:sp>
        <p:nvSpPr>
          <p:cNvPr id="4" name="Slide Number Placeholder 3">
            <a:extLst>
              <a:ext uri="{FF2B5EF4-FFF2-40B4-BE49-F238E27FC236}">
                <a16:creationId xmlns:a16="http://schemas.microsoft.com/office/drawing/2014/main" id="{F13564CA-396F-AB97-A0D9-5018F6E52A42}"/>
              </a:ext>
            </a:extLst>
          </p:cNvPr>
          <p:cNvSpPr>
            <a:spLocks noGrp="1"/>
          </p:cNvSpPr>
          <p:nvPr>
            <p:ph type="sldNum" sz="quarter" idx="12"/>
          </p:nvPr>
        </p:nvSpPr>
        <p:spPr/>
        <p:txBody>
          <a:bodyPr/>
          <a:lstStyle/>
          <a:p>
            <a:fld id="{E6F286D7-7C42-254F-8B91-AC3DD8D29061}" type="slidenum">
              <a:rPr lang="en-US" smtClean="0"/>
              <a:pPr/>
              <a:t>34</a:t>
            </a:fld>
            <a:endParaRPr lang="en-US"/>
          </a:p>
        </p:txBody>
      </p:sp>
    </p:spTree>
    <p:extLst>
      <p:ext uri="{BB962C8B-B14F-4D97-AF65-F5344CB8AC3E}">
        <p14:creationId xmlns:p14="http://schemas.microsoft.com/office/powerpoint/2010/main" val="1263180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1A1E-22E8-5B15-7532-1711F635614F}"/>
              </a:ext>
            </a:extLst>
          </p:cNvPr>
          <p:cNvSpPr>
            <a:spLocks noGrp="1"/>
          </p:cNvSpPr>
          <p:nvPr>
            <p:ph type="title"/>
          </p:nvPr>
        </p:nvSpPr>
        <p:spPr/>
        <p:txBody>
          <a:bodyPr>
            <a:normAutofit fontScale="90000"/>
          </a:bodyPr>
          <a:lstStyle/>
          <a:p>
            <a:r>
              <a:rPr lang="en-US" sz="4400" dirty="0"/>
              <a:t>Information NOT Protected by HIPPA</a:t>
            </a:r>
            <a:endParaRPr lang="en-US" dirty="0"/>
          </a:p>
        </p:txBody>
      </p:sp>
      <p:sp>
        <p:nvSpPr>
          <p:cNvPr id="3" name="Content Placeholder 2">
            <a:extLst>
              <a:ext uri="{FF2B5EF4-FFF2-40B4-BE49-F238E27FC236}">
                <a16:creationId xmlns:a16="http://schemas.microsoft.com/office/drawing/2014/main" id="{CC013577-BD59-AD0A-D0F6-A4FD2F4E87EF}"/>
              </a:ext>
            </a:extLst>
          </p:cNvPr>
          <p:cNvSpPr>
            <a:spLocks noGrp="1"/>
          </p:cNvSpPr>
          <p:nvPr>
            <p:ph idx="1"/>
          </p:nvPr>
        </p:nvSpPr>
        <p:spPr/>
        <p:txBody>
          <a:bodyPr>
            <a:normAutofit fontScale="92500" lnSpcReduction="20000"/>
          </a:bodyPr>
          <a:lstStyle/>
          <a:p>
            <a:r>
              <a:rPr lang="en-US" dirty="0"/>
              <a:t>De-identified health information</a:t>
            </a:r>
          </a:p>
          <a:p>
            <a:r>
              <a:rPr lang="en-US" dirty="0"/>
              <a:t>Medical information not originated from entities not covered by HIPAA (e.g. 23andMe, genetic screening companies)</a:t>
            </a:r>
          </a:p>
          <a:p>
            <a:r>
              <a:rPr lang="en-US" dirty="0"/>
              <a:t>Consumer-generated health information (home paternity tests, fitness trackers, health apps, social media)</a:t>
            </a:r>
          </a:p>
          <a:p>
            <a:r>
              <a:rPr lang="en-US" dirty="0"/>
              <a:t>Personal information (ethic, identity, etc.) inferred from de-identified health information</a:t>
            </a:r>
          </a:p>
          <a:p>
            <a:r>
              <a:rPr lang="en-US" dirty="0"/>
              <a:t>Meta data such as age, geographical regions, races of participants</a:t>
            </a:r>
          </a:p>
        </p:txBody>
      </p:sp>
      <p:sp>
        <p:nvSpPr>
          <p:cNvPr id="4" name="Slide Number Placeholder 3">
            <a:extLst>
              <a:ext uri="{FF2B5EF4-FFF2-40B4-BE49-F238E27FC236}">
                <a16:creationId xmlns:a16="http://schemas.microsoft.com/office/drawing/2014/main" id="{764C0D4A-8AB1-7BC4-B847-12582479F8EC}"/>
              </a:ext>
            </a:extLst>
          </p:cNvPr>
          <p:cNvSpPr>
            <a:spLocks noGrp="1"/>
          </p:cNvSpPr>
          <p:nvPr>
            <p:ph type="sldNum" sz="quarter" idx="12"/>
          </p:nvPr>
        </p:nvSpPr>
        <p:spPr/>
        <p:txBody>
          <a:bodyPr/>
          <a:lstStyle/>
          <a:p>
            <a:fld id="{E6F286D7-7C42-254F-8B91-AC3DD8D29061}" type="slidenum">
              <a:rPr lang="en-US" smtClean="0"/>
              <a:pPr/>
              <a:t>35</a:t>
            </a:fld>
            <a:endParaRPr lang="en-US"/>
          </a:p>
        </p:txBody>
      </p:sp>
    </p:spTree>
    <p:extLst>
      <p:ext uri="{BB962C8B-B14F-4D97-AF65-F5344CB8AC3E}">
        <p14:creationId xmlns:p14="http://schemas.microsoft.com/office/powerpoint/2010/main" val="1574239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1434-4D73-C583-6E36-83E7B9FA0C87}"/>
              </a:ext>
            </a:extLst>
          </p:cNvPr>
          <p:cNvSpPr>
            <a:spLocks noGrp="1"/>
          </p:cNvSpPr>
          <p:nvPr>
            <p:ph type="title"/>
          </p:nvPr>
        </p:nvSpPr>
        <p:spPr/>
        <p:txBody>
          <a:bodyPr>
            <a:normAutofit/>
          </a:bodyPr>
          <a:lstStyle/>
          <a:p>
            <a:pPr>
              <a:buFont typeface="Times New Roman" charset="0"/>
              <a:buNone/>
              <a:defRPr/>
            </a:pPr>
            <a:r>
              <a:rPr lang="en-US" sz="3600" dirty="0"/>
              <a:t>HIPAA Breaches</a:t>
            </a:r>
          </a:p>
        </p:txBody>
      </p:sp>
      <p:pic>
        <p:nvPicPr>
          <p:cNvPr id="4" name="Content Placeholder 3">
            <a:extLst>
              <a:ext uri="{FF2B5EF4-FFF2-40B4-BE49-F238E27FC236}">
                <a16:creationId xmlns:a16="http://schemas.microsoft.com/office/drawing/2014/main" id="{FE905ECC-A240-063F-520D-CFC051C8E166}"/>
              </a:ext>
            </a:extLst>
          </p:cNvPr>
          <p:cNvPicPr>
            <a:picLocks noGrp="1" noChangeAspect="1"/>
          </p:cNvPicPr>
          <p:nvPr>
            <p:ph idx="1"/>
          </p:nvPr>
        </p:nvPicPr>
        <p:blipFill rotWithShape="1">
          <a:blip r:embed="rId2"/>
          <a:srcRect l="788" r="788"/>
          <a:stretch/>
        </p:blipFill>
        <p:spPr>
          <a:xfrm>
            <a:off x="50800" y="2438400"/>
            <a:ext cx="9017000" cy="2882900"/>
          </a:xfrm>
        </p:spPr>
      </p:pic>
      <p:sp>
        <p:nvSpPr>
          <p:cNvPr id="18435" name="Rectangle 5">
            <a:extLst>
              <a:ext uri="{FF2B5EF4-FFF2-40B4-BE49-F238E27FC236}">
                <a16:creationId xmlns:a16="http://schemas.microsoft.com/office/drawing/2014/main" id="{B7688976-18B5-9D16-5F4D-A537938503EE}"/>
              </a:ext>
            </a:extLst>
          </p:cNvPr>
          <p:cNvSpPr>
            <a:spLocks noChangeArrowheads="1"/>
          </p:cNvSpPr>
          <p:nvPr/>
        </p:nvSpPr>
        <p:spPr bwMode="auto">
          <a:xfrm>
            <a:off x="990600" y="1600200"/>
            <a:ext cx="708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More than 41 million people have had their protected health information compromised in HIPAA privacy and security breaches. </a:t>
            </a:r>
          </a:p>
        </p:txBody>
      </p:sp>
      <p:sp>
        <p:nvSpPr>
          <p:cNvPr id="18436" name="Slide Number Placeholder 2">
            <a:extLst>
              <a:ext uri="{FF2B5EF4-FFF2-40B4-BE49-F238E27FC236}">
                <a16:creationId xmlns:a16="http://schemas.microsoft.com/office/drawing/2014/main" id="{D99AE054-BD0C-F9C8-B799-73F64D1C184D}"/>
              </a:ext>
            </a:extLst>
          </p:cNvPr>
          <p:cNvSpPr>
            <a:spLocks noGrp="1"/>
          </p:cNvSpPr>
          <p:nvPr>
            <p:ph type="sldNum" sz="quarter" idx="10"/>
          </p:nvPr>
        </p:nvSpPr>
        <p:spPr>
          <a:noFill/>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Tahoma" panose="020B060403050404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Tahoma" panose="020B060403050404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Tahoma" panose="020B060403050404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Tahoma" panose="020B060403050404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Tahoma" panose="020B060403050404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Tahoma" panose="020B060403050404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Tahoma" panose="020B060403050404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Tahoma" panose="020B060403050404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Tahoma" panose="020B0604030504040204" pitchFamily="34" charset="0"/>
              </a:defRPr>
            </a:lvl9pPr>
          </a:lstStyle>
          <a:p>
            <a:fld id="{2724C165-5D35-684F-B5B4-C1827094894E}" type="slidenum">
              <a:rPr lang="en-US" altLang="en-US" sz="1400">
                <a:solidFill>
                  <a:srgbClr val="000000"/>
                </a:solidFill>
              </a:rPr>
              <a:pPr/>
              <a:t>36</a:t>
            </a:fld>
            <a:endParaRPr lang="en-US" altLang="en-US" sz="1400">
              <a:solidFill>
                <a:srgbClr val="000000"/>
              </a:solidFill>
            </a:endParaRPr>
          </a:p>
        </p:txBody>
      </p:sp>
      <p:sp>
        <p:nvSpPr>
          <p:cNvPr id="18437" name="TextBox 2">
            <a:extLst>
              <a:ext uri="{FF2B5EF4-FFF2-40B4-BE49-F238E27FC236}">
                <a16:creationId xmlns:a16="http://schemas.microsoft.com/office/drawing/2014/main" id="{2791FEED-823D-EEE9-D342-3EF749256634}"/>
              </a:ext>
            </a:extLst>
          </p:cNvPr>
          <p:cNvSpPr txBox="1">
            <a:spLocks noChangeArrowheads="1"/>
          </p:cNvSpPr>
          <p:nvPr/>
        </p:nvSpPr>
        <p:spPr bwMode="auto">
          <a:xfrm>
            <a:off x="2895600" y="6169580"/>
            <a:ext cx="518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solidFill>
                  <a:schemeClr val="tx1"/>
                </a:solidFill>
                <a:hlinkClick r:id="rId3"/>
              </a:rPr>
              <a:t>https://www.hhs.gov/hipaa/index.html</a:t>
            </a:r>
            <a:endParaRPr lang="en-US" altLang="en-US" dirty="0">
              <a:solidFill>
                <a:schemeClr val="tx1"/>
              </a:solidFill>
            </a:endParaRPr>
          </a:p>
          <a:p>
            <a:endParaRPr lang="en-US" altLang="en-US" dirty="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AEAF-0DF3-6CD6-23BC-D11A141093E5}"/>
              </a:ext>
            </a:extLst>
          </p:cNvPr>
          <p:cNvSpPr>
            <a:spLocks noGrp="1"/>
          </p:cNvSpPr>
          <p:nvPr>
            <p:ph type="title"/>
          </p:nvPr>
        </p:nvSpPr>
        <p:spPr/>
        <p:txBody>
          <a:bodyPr>
            <a:normAutofit/>
          </a:bodyPr>
          <a:lstStyle/>
          <a:p>
            <a:r>
              <a:rPr lang="en-US" dirty="0"/>
              <a:t>NIH Policy and Ethics Issues</a:t>
            </a:r>
          </a:p>
        </p:txBody>
      </p:sp>
      <p:sp>
        <p:nvSpPr>
          <p:cNvPr id="3" name="Content Placeholder 2">
            <a:extLst>
              <a:ext uri="{FF2B5EF4-FFF2-40B4-BE49-F238E27FC236}">
                <a16:creationId xmlns:a16="http://schemas.microsoft.com/office/drawing/2014/main" id="{29825C44-6980-993B-AC39-D33316236003}"/>
              </a:ext>
            </a:extLst>
          </p:cNvPr>
          <p:cNvSpPr>
            <a:spLocks noGrp="1"/>
          </p:cNvSpPr>
          <p:nvPr>
            <p:ph idx="1"/>
          </p:nvPr>
        </p:nvSpPr>
        <p:spPr/>
        <p:txBody>
          <a:bodyPr>
            <a:normAutofit fontScale="77500" lnSpcReduction="20000"/>
          </a:bodyPr>
          <a:lstStyle/>
          <a:p>
            <a:r>
              <a:rPr lang="en-US" dirty="0"/>
              <a:t>Coverage and Reimbursement of Genetic Tests</a:t>
            </a:r>
          </a:p>
          <a:p>
            <a:endParaRPr lang="en-US" dirty="0"/>
          </a:p>
          <a:p>
            <a:r>
              <a:rPr lang="en-US" dirty="0"/>
              <a:t>Genetic Discrimination</a:t>
            </a:r>
          </a:p>
          <a:p>
            <a:endParaRPr lang="en-US" dirty="0"/>
          </a:p>
          <a:p>
            <a:r>
              <a:rPr lang="en-US" dirty="0"/>
              <a:t>Informed Consent for Genomic Research</a:t>
            </a:r>
          </a:p>
          <a:p>
            <a:endParaRPr lang="en-US" dirty="0"/>
          </a:p>
          <a:p>
            <a:r>
              <a:rPr lang="en-US" dirty="0"/>
              <a:t>Intellectual Property</a:t>
            </a:r>
          </a:p>
          <a:p>
            <a:endParaRPr lang="en-US" dirty="0"/>
          </a:p>
          <a:p>
            <a:r>
              <a:rPr lang="en-US" dirty="0"/>
              <a:t>Privacy in Genomics</a:t>
            </a:r>
          </a:p>
          <a:p>
            <a:endParaRPr lang="en-US" dirty="0"/>
          </a:p>
          <a:p>
            <a:r>
              <a:rPr lang="en-US" dirty="0"/>
              <a:t>Regulation of Genetic Tests</a:t>
            </a:r>
          </a:p>
          <a:p>
            <a:endParaRPr lang="en-US" dirty="0"/>
          </a:p>
        </p:txBody>
      </p:sp>
      <p:sp>
        <p:nvSpPr>
          <p:cNvPr id="4" name="Slide Number Placeholder 3">
            <a:extLst>
              <a:ext uri="{FF2B5EF4-FFF2-40B4-BE49-F238E27FC236}">
                <a16:creationId xmlns:a16="http://schemas.microsoft.com/office/drawing/2014/main" id="{294A6658-C4D9-E2DF-8AAB-29A344CBCAA5}"/>
              </a:ext>
            </a:extLst>
          </p:cNvPr>
          <p:cNvSpPr>
            <a:spLocks noGrp="1"/>
          </p:cNvSpPr>
          <p:nvPr>
            <p:ph type="sldNum" sz="quarter" idx="12"/>
          </p:nvPr>
        </p:nvSpPr>
        <p:spPr/>
        <p:txBody>
          <a:bodyPr/>
          <a:lstStyle/>
          <a:p>
            <a:fld id="{E6F286D7-7C42-254F-8B91-AC3DD8D29061}" type="slidenum">
              <a:rPr lang="en-US" smtClean="0"/>
              <a:pPr/>
              <a:t>37</a:t>
            </a:fld>
            <a:endParaRPr lang="en-US"/>
          </a:p>
        </p:txBody>
      </p:sp>
      <p:sp>
        <p:nvSpPr>
          <p:cNvPr id="5" name="TextBox 1">
            <a:extLst>
              <a:ext uri="{FF2B5EF4-FFF2-40B4-BE49-F238E27FC236}">
                <a16:creationId xmlns:a16="http://schemas.microsoft.com/office/drawing/2014/main" id="{05C337A5-20CC-5959-F4BC-EA5787879EDF}"/>
              </a:ext>
            </a:extLst>
          </p:cNvPr>
          <p:cNvSpPr txBox="1">
            <a:spLocks noChangeArrowheads="1"/>
          </p:cNvSpPr>
          <p:nvPr/>
        </p:nvSpPr>
        <p:spPr bwMode="auto">
          <a:xfrm>
            <a:off x="1600200" y="6262687"/>
            <a:ext cx="601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hlinkClick r:id="rId2"/>
              </a:rPr>
              <a:t>https://www.genome.gov/27527631/policy--ethics-issues/</a:t>
            </a:r>
            <a:endParaRPr lang="en-US" altLang="en-US" dirty="0">
              <a:solidFill>
                <a:schemeClr val="tx1"/>
              </a:solidFill>
            </a:endParaRPr>
          </a:p>
        </p:txBody>
      </p:sp>
    </p:spTree>
    <p:extLst>
      <p:ext uri="{BB962C8B-B14F-4D97-AF65-F5344CB8AC3E}">
        <p14:creationId xmlns:p14="http://schemas.microsoft.com/office/powerpoint/2010/main" val="376058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F95F-05FB-7390-FD9C-27D000FF71B1}"/>
              </a:ext>
            </a:extLst>
          </p:cNvPr>
          <p:cNvSpPr>
            <a:spLocks noGrp="1"/>
          </p:cNvSpPr>
          <p:nvPr>
            <p:ph type="title"/>
          </p:nvPr>
        </p:nvSpPr>
        <p:spPr/>
        <p:txBody>
          <a:bodyPr>
            <a:normAutofit fontScale="90000"/>
          </a:bodyPr>
          <a:lstStyle/>
          <a:p>
            <a:r>
              <a:rPr lang="en-US" dirty="0"/>
              <a:t>Coverage and Reimbursement of Genetic Tests</a:t>
            </a:r>
          </a:p>
        </p:txBody>
      </p:sp>
      <p:sp>
        <p:nvSpPr>
          <p:cNvPr id="3" name="Content Placeholder 2">
            <a:extLst>
              <a:ext uri="{FF2B5EF4-FFF2-40B4-BE49-F238E27FC236}">
                <a16:creationId xmlns:a16="http://schemas.microsoft.com/office/drawing/2014/main" id="{67CDC8F9-2DF7-885A-C494-9BC473204699}"/>
              </a:ext>
            </a:extLst>
          </p:cNvPr>
          <p:cNvSpPr>
            <a:spLocks noGrp="1"/>
          </p:cNvSpPr>
          <p:nvPr>
            <p:ph idx="1"/>
          </p:nvPr>
        </p:nvSpPr>
        <p:spPr/>
        <p:txBody>
          <a:bodyPr>
            <a:normAutofit fontScale="92500" lnSpcReduction="20000"/>
          </a:bodyPr>
          <a:lstStyle/>
          <a:p>
            <a:r>
              <a:rPr lang="en-US" dirty="0"/>
              <a:t>Genomic medicine has the capacity to revolutionize clinical practice.</a:t>
            </a:r>
          </a:p>
          <a:p>
            <a:endParaRPr lang="en-US" dirty="0"/>
          </a:p>
          <a:p>
            <a:r>
              <a:rPr lang="en-US" dirty="0"/>
              <a:t>One challenge insurers face is the difficulty of deciding when to reimburse for genetic tests that health care providers have offered their patients.</a:t>
            </a:r>
          </a:p>
          <a:p>
            <a:endParaRPr lang="en-US" dirty="0"/>
          </a:p>
          <a:p>
            <a:r>
              <a:rPr lang="en-US" dirty="0"/>
              <a:t>Payers are having trouble keeping up with the volume of new genetic and next-generation sequencing tests that are coming onto the market. </a:t>
            </a:r>
          </a:p>
          <a:p>
            <a:endParaRPr lang="en-US" dirty="0"/>
          </a:p>
        </p:txBody>
      </p:sp>
      <p:sp>
        <p:nvSpPr>
          <p:cNvPr id="4" name="Slide Number Placeholder 3">
            <a:extLst>
              <a:ext uri="{FF2B5EF4-FFF2-40B4-BE49-F238E27FC236}">
                <a16:creationId xmlns:a16="http://schemas.microsoft.com/office/drawing/2014/main" id="{28F97687-60D5-7E8B-0A04-DB2FE30DF2C4}"/>
              </a:ext>
            </a:extLst>
          </p:cNvPr>
          <p:cNvSpPr>
            <a:spLocks noGrp="1"/>
          </p:cNvSpPr>
          <p:nvPr>
            <p:ph type="sldNum" sz="quarter" idx="12"/>
          </p:nvPr>
        </p:nvSpPr>
        <p:spPr/>
        <p:txBody>
          <a:bodyPr/>
          <a:lstStyle/>
          <a:p>
            <a:fld id="{E6F286D7-7C42-254F-8B91-AC3DD8D29061}" type="slidenum">
              <a:rPr lang="en-US" smtClean="0"/>
              <a:pPr/>
              <a:t>38</a:t>
            </a:fld>
            <a:endParaRPr lang="en-US"/>
          </a:p>
        </p:txBody>
      </p:sp>
      <p:sp>
        <p:nvSpPr>
          <p:cNvPr id="5" name="TextBox 1">
            <a:extLst>
              <a:ext uri="{FF2B5EF4-FFF2-40B4-BE49-F238E27FC236}">
                <a16:creationId xmlns:a16="http://schemas.microsoft.com/office/drawing/2014/main" id="{A7C6EC78-A5B9-0230-EFE3-FF0F6C5AE6AD}"/>
              </a:ext>
            </a:extLst>
          </p:cNvPr>
          <p:cNvSpPr txBox="1">
            <a:spLocks noChangeArrowheads="1"/>
          </p:cNvSpPr>
          <p:nvPr/>
        </p:nvSpPr>
        <p:spPr bwMode="auto">
          <a:xfrm>
            <a:off x="435429" y="6126163"/>
            <a:ext cx="822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hlinkClick r:id="rId2"/>
              </a:rPr>
              <a:t>https://www.genome.gov/19016729/coverage-and-reimbursement-of-genetic-tests/</a:t>
            </a:r>
            <a:endParaRPr lang="en-US" altLang="en-US" dirty="0">
              <a:solidFill>
                <a:schemeClr val="tx1"/>
              </a:solidFill>
            </a:endParaRPr>
          </a:p>
        </p:txBody>
      </p:sp>
    </p:spTree>
    <p:extLst>
      <p:ext uri="{BB962C8B-B14F-4D97-AF65-F5344CB8AC3E}">
        <p14:creationId xmlns:p14="http://schemas.microsoft.com/office/powerpoint/2010/main" val="3800318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981A-4174-8DE2-126E-9D7A72797B88}"/>
              </a:ext>
            </a:extLst>
          </p:cNvPr>
          <p:cNvSpPr>
            <a:spLocks noGrp="1"/>
          </p:cNvSpPr>
          <p:nvPr>
            <p:ph type="title"/>
          </p:nvPr>
        </p:nvSpPr>
        <p:spPr/>
        <p:txBody>
          <a:bodyPr/>
          <a:lstStyle/>
          <a:p>
            <a:r>
              <a:rPr lang="en-US" dirty="0"/>
              <a:t>HIPAA Safe Harbor Rule</a:t>
            </a:r>
          </a:p>
        </p:txBody>
      </p:sp>
      <p:sp>
        <p:nvSpPr>
          <p:cNvPr id="3" name="Content Placeholder 2">
            <a:extLst>
              <a:ext uri="{FF2B5EF4-FFF2-40B4-BE49-F238E27FC236}">
                <a16:creationId xmlns:a16="http://schemas.microsoft.com/office/drawing/2014/main" id="{6D064D46-167B-D068-43EB-8D0FCA1A64E1}"/>
              </a:ext>
            </a:extLst>
          </p:cNvPr>
          <p:cNvSpPr>
            <a:spLocks noGrp="1"/>
          </p:cNvSpPr>
          <p:nvPr>
            <p:ph idx="1"/>
          </p:nvPr>
        </p:nvSpPr>
        <p:spPr>
          <a:xfrm>
            <a:off x="457200" y="1600200"/>
            <a:ext cx="4876800" cy="4525963"/>
          </a:xfrm>
        </p:spPr>
        <p:txBody>
          <a:bodyPr>
            <a:normAutofit fontScale="85000" lnSpcReduction="20000"/>
          </a:bodyPr>
          <a:lstStyle/>
          <a:p>
            <a:r>
              <a:rPr lang="en-US" dirty="0"/>
              <a:t>Dissemination of demographic identifiers has been the subject of tight regulation in the US health care system.</a:t>
            </a:r>
          </a:p>
          <a:p>
            <a:r>
              <a:rPr lang="en-US" dirty="0"/>
              <a:t>The maximal resolution of any date field, such as hospital admission dates, is in years.</a:t>
            </a:r>
          </a:p>
          <a:p>
            <a:r>
              <a:rPr lang="en-US" dirty="0"/>
              <a:t>The maximal resolution of a geographical subdivision is the first three digits of a zip code (for zip code areas with populations of &gt;20,000).</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E386CC4-AEE1-5697-56D5-AF262AF7A47A}"/>
              </a:ext>
            </a:extLst>
          </p:cNvPr>
          <p:cNvSpPr>
            <a:spLocks noGrp="1"/>
          </p:cNvSpPr>
          <p:nvPr>
            <p:ph type="sldNum" sz="quarter" idx="12"/>
          </p:nvPr>
        </p:nvSpPr>
        <p:spPr/>
        <p:txBody>
          <a:bodyPr/>
          <a:lstStyle/>
          <a:p>
            <a:fld id="{E6F286D7-7C42-254F-8B91-AC3DD8D29061}" type="slidenum">
              <a:rPr lang="en-US" smtClean="0"/>
              <a:pPr/>
              <a:t>39</a:t>
            </a:fld>
            <a:endParaRPr lang="en-US"/>
          </a:p>
        </p:txBody>
      </p:sp>
      <p:pic>
        <p:nvPicPr>
          <p:cNvPr id="5" name="Picture 3">
            <a:extLst>
              <a:ext uri="{FF2B5EF4-FFF2-40B4-BE49-F238E27FC236}">
                <a16:creationId xmlns:a16="http://schemas.microsoft.com/office/drawing/2014/main" id="{53C07613-7F4D-5A2C-7740-AC3262AFFC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198574"/>
            <a:ext cx="38862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a:extLst>
              <a:ext uri="{FF2B5EF4-FFF2-40B4-BE49-F238E27FC236}">
                <a16:creationId xmlns:a16="http://schemas.microsoft.com/office/drawing/2014/main" id="{04AFC6FB-B9A3-15BE-78C6-BCFF592A0540}"/>
              </a:ext>
            </a:extLst>
          </p:cNvPr>
          <p:cNvSpPr txBox="1">
            <a:spLocks noChangeArrowheads="1"/>
          </p:cNvSpPr>
          <p:nvPr/>
        </p:nvSpPr>
        <p:spPr bwMode="auto">
          <a:xfrm>
            <a:off x="3200400" y="6115730"/>
            <a:ext cx="396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solidFill>
                  <a:schemeClr val="tx1"/>
                </a:solidFill>
                <a:hlinkClick r:id="rId3"/>
              </a:rPr>
              <a:t>http://www.ginahelp.org/GINAhelp.pdf</a:t>
            </a:r>
            <a:endParaRPr lang="en-US" altLang="en-US" dirty="0">
              <a:solidFill>
                <a:schemeClr val="tx1"/>
              </a:solidFill>
            </a:endParaRPr>
          </a:p>
          <a:p>
            <a:endParaRPr lang="en-US" altLang="en-US" dirty="0">
              <a:solidFill>
                <a:schemeClr val="tx1"/>
              </a:solidFill>
            </a:endParaRPr>
          </a:p>
        </p:txBody>
      </p:sp>
    </p:spTree>
    <p:extLst>
      <p:ext uri="{BB962C8B-B14F-4D97-AF65-F5344CB8AC3E}">
        <p14:creationId xmlns:p14="http://schemas.microsoft.com/office/powerpoint/2010/main" val="4007769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 of early human Migrations</a:t>
            </a:r>
            <a:br>
              <a:rPr lang="en-US" dirty="0"/>
            </a:br>
            <a:r>
              <a:rPr lang="en-US" dirty="0"/>
              <a:t>“Out-of-Africa”</a:t>
            </a:r>
          </a:p>
        </p:txBody>
      </p:sp>
      <p:pic>
        <p:nvPicPr>
          <p:cNvPr id="5" name="Content Placeholder 4"/>
          <p:cNvPicPr>
            <a:picLocks noGrp="1" noChangeAspect="1"/>
          </p:cNvPicPr>
          <p:nvPr>
            <p:ph idx="1"/>
          </p:nvPr>
        </p:nvPicPr>
        <p:blipFill>
          <a:blip r:embed="rId3"/>
          <a:srcRect t="3393" b="3393"/>
          <a:stretch>
            <a:fillRect/>
          </a:stretch>
        </p:blipFill>
        <p:spPr>
          <a:xfrm>
            <a:off x="457200" y="1600201"/>
            <a:ext cx="7775388" cy="4276164"/>
          </a:xfrm>
        </p:spPr>
      </p:pic>
      <p:sp>
        <p:nvSpPr>
          <p:cNvPr id="6" name="Rectangle 5"/>
          <p:cNvSpPr/>
          <p:nvPr/>
        </p:nvSpPr>
        <p:spPr>
          <a:xfrm>
            <a:off x="1550215" y="4869755"/>
            <a:ext cx="4572000" cy="1077218"/>
          </a:xfrm>
          <a:prstGeom prst="rect">
            <a:avLst/>
          </a:prstGeom>
        </p:spPr>
        <p:txBody>
          <a:bodyPr>
            <a:spAutoFit/>
          </a:bodyPr>
          <a:lstStyle/>
          <a:p>
            <a:endParaRPr lang="en-US" sz="1600" dirty="0"/>
          </a:p>
          <a:p>
            <a:r>
              <a:rPr lang="en-US" sz="1600" dirty="0"/>
              <a:t>Homo sapiens (model humans)</a:t>
            </a:r>
          </a:p>
          <a:p>
            <a:r>
              <a:rPr lang="en-US" sz="1600" dirty="0"/>
              <a:t>Neanderthals (extinct human)</a:t>
            </a:r>
          </a:p>
          <a:p>
            <a:r>
              <a:rPr lang="en-US" sz="1600" dirty="0"/>
              <a:t>Early Hominids (early humans)</a:t>
            </a:r>
          </a:p>
        </p:txBody>
      </p:sp>
      <p:sp>
        <p:nvSpPr>
          <p:cNvPr id="7" name="TextBox 6"/>
          <p:cNvSpPr txBox="1"/>
          <p:nvPr/>
        </p:nvSpPr>
        <p:spPr>
          <a:xfrm>
            <a:off x="1430805" y="6078630"/>
            <a:ext cx="7042890" cy="646331"/>
          </a:xfrm>
          <a:prstGeom prst="rect">
            <a:avLst/>
          </a:prstGeom>
          <a:noFill/>
        </p:spPr>
        <p:txBody>
          <a:bodyPr wrap="none" rtlCol="0">
            <a:spAutoFit/>
          </a:bodyPr>
          <a:lstStyle/>
          <a:p>
            <a:r>
              <a:rPr lang="en-US" dirty="0">
                <a:hlinkClick r:id="rId4"/>
              </a:rPr>
              <a:t>http://en.wikipedia.org/wiki/Recent_African_origin_of_modern_humans</a:t>
            </a:r>
            <a:endParaRPr lang="en-US" dirty="0"/>
          </a:p>
          <a:p>
            <a:endParaRPr lang="en-US" dirty="0"/>
          </a:p>
        </p:txBody>
      </p:sp>
      <p:sp>
        <p:nvSpPr>
          <p:cNvPr id="14"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a:t>
            </a:fld>
            <a:endParaRPr lang="en-US" dirty="0"/>
          </a:p>
        </p:txBody>
      </p:sp>
    </p:spTree>
    <p:extLst>
      <p:ext uri="{BB962C8B-B14F-4D97-AF65-F5344CB8AC3E}">
        <p14:creationId xmlns:p14="http://schemas.microsoft.com/office/powerpoint/2010/main" val="3987918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2459-04FE-1CDA-24FA-4E3A27F2C9F3}"/>
              </a:ext>
            </a:extLst>
          </p:cNvPr>
          <p:cNvSpPr>
            <a:spLocks noGrp="1"/>
          </p:cNvSpPr>
          <p:nvPr>
            <p:ph type="title"/>
          </p:nvPr>
        </p:nvSpPr>
        <p:spPr/>
        <p:txBody>
          <a:bodyPr>
            <a:normAutofit/>
          </a:bodyPr>
          <a:lstStyle/>
          <a:p>
            <a:r>
              <a:rPr lang="en-US" dirty="0"/>
              <a:t>Genetic Discrimination</a:t>
            </a:r>
          </a:p>
        </p:txBody>
      </p:sp>
      <p:sp>
        <p:nvSpPr>
          <p:cNvPr id="3" name="Content Placeholder 2">
            <a:extLst>
              <a:ext uri="{FF2B5EF4-FFF2-40B4-BE49-F238E27FC236}">
                <a16:creationId xmlns:a16="http://schemas.microsoft.com/office/drawing/2014/main" id="{339D3835-0239-C9C1-EC99-D33ED40963C4}"/>
              </a:ext>
            </a:extLst>
          </p:cNvPr>
          <p:cNvSpPr>
            <a:spLocks noGrp="1"/>
          </p:cNvSpPr>
          <p:nvPr>
            <p:ph idx="1"/>
          </p:nvPr>
        </p:nvSpPr>
        <p:spPr/>
        <p:txBody>
          <a:bodyPr>
            <a:normAutofit fontScale="85000" lnSpcReduction="10000"/>
          </a:bodyPr>
          <a:lstStyle/>
          <a:p>
            <a:r>
              <a:rPr lang="en-US" dirty="0"/>
              <a:t>Many Americans fear that participating in research or undergoing genetic testing will lead to being discriminated against based on their genetics.</a:t>
            </a:r>
          </a:p>
          <a:p>
            <a:endParaRPr lang="en-US" dirty="0"/>
          </a:p>
          <a:p>
            <a:r>
              <a:rPr lang="en-US" dirty="0"/>
              <a:t>The Genetic Information Nondiscrimination Act (GINA) was passed into law, prohibiting discrimination by employers and health insurers. </a:t>
            </a:r>
          </a:p>
          <a:p>
            <a:endParaRPr lang="en-US" dirty="0"/>
          </a:p>
          <a:p>
            <a:r>
              <a:rPr lang="en-US" dirty="0"/>
              <a:t>There are also other legal protections against genetic discrimination by employers, health insurers, and others.</a:t>
            </a:r>
          </a:p>
          <a:p>
            <a:endParaRPr lang="en-US" dirty="0"/>
          </a:p>
        </p:txBody>
      </p:sp>
      <p:sp>
        <p:nvSpPr>
          <p:cNvPr id="4" name="Slide Number Placeholder 3">
            <a:extLst>
              <a:ext uri="{FF2B5EF4-FFF2-40B4-BE49-F238E27FC236}">
                <a16:creationId xmlns:a16="http://schemas.microsoft.com/office/drawing/2014/main" id="{C53AB6C1-5A7E-C12F-07B2-6E10C21D01A6}"/>
              </a:ext>
            </a:extLst>
          </p:cNvPr>
          <p:cNvSpPr>
            <a:spLocks noGrp="1"/>
          </p:cNvSpPr>
          <p:nvPr>
            <p:ph type="sldNum" sz="quarter" idx="12"/>
          </p:nvPr>
        </p:nvSpPr>
        <p:spPr/>
        <p:txBody>
          <a:bodyPr/>
          <a:lstStyle/>
          <a:p>
            <a:fld id="{E6F286D7-7C42-254F-8B91-AC3DD8D29061}" type="slidenum">
              <a:rPr lang="en-US" smtClean="0"/>
              <a:pPr/>
              <a:t>40</a:t>
            </a:fld>
            <a:endParaRPr lang="en-US"/>
          </a:p>
        </p:txBody>
      </p:sp>
    </p:spTree>
    <p:extLst>
      <p:ext uri="{BB962C8B-B14F-4D97-AF65-F5344CB8AC3E}">
        <p14:creationId xmlns:p14="http://schemas.microsoft.com/office/powerpoint/2010/main" val="4285042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8C2F4-BFA5-728D-EC9B-EC144A7CE6D2}"/>
              </a:ext>
            </a:extLst>
          </p:cNvPr>
          <p:cNvSpPr>
            <a:spLocks noGrp="1"/>
          </p:cNvSpPr>
          <p:nvPr>
            <p:ph type="title"/>
          </p:nvPr>
        </p:nvSpPr>
        <p:spPr/>
        <p:txBody>
          <a:bodyPr>
            <a:normAutofit fontScale="90000"/>
          </a:bodyPr>
          <a:lstStyle/>
          <a:p>
            <a:r>
              <a:rPr lang="en-US" dirty="0"/>
              <a:t>Informed Consent </a:t>
            </a:r>
            <a:br>
              <a:rPr lang="en-US" dirty="0"/>
            </a:br>
            <a:r>
              <a:rPr lang="en-US" dirty="0"/>
              <a:t>for Genomic Research</a:t>
            </a:r>
          </a:p>
        </p:txBody>
      </p:sp>
      <p:sp>
        <p:nvSpPr>
          <p:cNvPr id="3" name="Content Placeholder 2">
            <a:extLst>
              <a:ext uri="{FF2B5EF4-FFF2-40B4-BE49-F238E27FC236}">
                <a16:creationId xmlns:a16="http://schemas.microsoft.com/office/drawing/2014/main" id="{6B8EF073-ED81-9370-718A-39DF783B6425}"/>
              </a:ext>
            </a:extLst>
          </p:cNvPr>
          <p:cNvSpPr>
            <a:spLocks noGrp="1"/>
          </p:cNvSpPr>
          <p:nvPr>
            <p:ph idx="1"/>
          </p:nvPr>
        </p:nvSpPr>
        <p:spPr/>
        <p:txBody>
          <a:bodyPr>
            <a:normAutofit fontScale="92500" lnSpcReduction="20000"/>
          </a:bodyPr>
          <a:lstStyle/>
          <a:p>
            <a:r>
              <a:rPr lang="en-US" dirty="0"/>
              <a:t>Advances in genomic technology and analytical tools are enabling discoveries that enhance our understanding of the impact of genomic variants on health and disease.</a:t>
            </a:r>
          </a:p>
          <a:p>
            <a:endParaRPr lang="en-US" dirty="0"/>
          </a:p>
          <a:p>
            <a:r>
              <a:rPr lang="en-US" dirty="0"/>
              <a:t>Informed consent shows respect for personal autonomy and is an important ethical requirement in research. (HIPAA Privacy Rule)</a:t>
            </a:r>
          </a:p>
          <a:p>
            <a:endParaRPr lang="en-US" dirty="0"/>
          </a:p>
          <a:p>
            <a:r>
              <a:rPr lang="en-US" dirty="0"/>
              <a:t>Informed consent involves two fundamental components: a dialogue or process, and a form.</a:t>
            </a:r>
          </a:p>
          <a:p>
            <a:endParaRPr lang="en-US" dirty="0"/>
          </a:p>
          <a:p>
            <a:endParaRPr lang="en-US" dirty="0"/>
          </a:p>
        </p:txBody>
      </p:sp>
      <p:sp>
        <p:nvSpPr>
          <p:cNvPr id="4" name="Slide Number Placeholder 3">
            <a:extLst>
              <a:ext uri="{FF2B5EF4-FFF2-40B4-BE49-F238E27FC236}">
                <a16:creationId xmlns:a16="http://schemas.microsoft.com/office/drawing/2014/main" id="{A8F273A2-E3F5-4743-9CCB-4C6F938A56CB}"/>
              </a:ext>
            </a:extLst>
          </p:cNvPr>
          <p:cNvSpPr>
            <a:spLocks noGrp="1"/>
          </p:cNvSpPr>
          <p:nvPr>
            <p:ph type="sldNum" sz="quarter" idx="12"/>
          </p:nvPr>
        </p:nvSpPr>
        <p:spPr/>
        <p:txBody>
          <a:bodyPr/>
          <a:lstStyle/>
          <a:p>
            <a:fld id="{E6F286D7-7C42-254F-8B91-AC3DD8D29061}" type="slidenum">
              <a:rPr lang="en-US" smtClean="0"/>
              <a:pPr/>
              <a:t>41</a:t>
            </a:fld>
            <a:endParaRPr lang="en-US"/>
          </a:p>
        </p:txBody>
      </p:sp>
      <p:sp>
        <p:nvSpPr>
          <p:cNvPr id="5" name="TextBox 1">
            <a:extLst>
              <a:ext uri="{FF2B5EF4-FFF2-40B4-BE49-F238E27FC236}">
                <a16:creationId xmlns:a16="http://schemas.microsoft.com/office/drawing/2014/main" id="{805BE47F-B839-5491-5CDC-FBF724B766FA}"/>
              </a:ext>
            </a:extLst>
          </p:cNvPr>
          <p:cNvSpPr txBox="1">
            <a:spLocks noChangeArrowheads="1"/>
          </p:cNvSpPr>
          <p:nvPr/>
        </p:nvSpPr>
        <p:spPr bwMode="auto">
          <a:xfrm flipH="1">
            <a:off x="457200" y="6227083"/>
            <a:ext cx="784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hlinkClick r:id="rId2"/>
              </a:rPr>
              <a:t>https://www.genome.gov/27026588/informed-consent-for-genomics-research/</a:t>
            </a:r>
            <a:endParaRPr lang="en-US" altLang="en-US" dirty="0">
              <a:solidFill>
                <a:schemeClr val="tx1"/>
              </a:solidFill>
            </a:endParaRPr>
          </a:p>
        </p:txBody>
      </p:sp>
    </p:spTree>
    <p:extLst>
      <p:ext uri="{BB962C8B-B14F-4D97-AF65-F5344CB8AC3E}">
        <p14:creationId xmlns:p14="http://schemas.microsoft.com/office/powerpoint/2010/main" val="2018647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0741A-C882-4C3B-5094-7EEFA6126CEE}"/>
              </a:ext>
            </a:extLst>
          </p:cNvPr>
          <p:cNvSpPr>
            <a:spLocks noGrp="1"/>
          </p:cNvSpPr>
          <p:nvPr>
            <p:ph type="title"/>
          </p:nvPr>
        </p:nvSpPr>
        <p:spPr/>
        <p:txBody>
          <a:bodyPr>
            <a:normAutofit/>
          </a:bodyPr>
          <a:lstStyle/>
          <a:p>
            <a:r>
              <a:rPr lang="en-US" dirty="0"/>
              <a:t>Intellectual Property</a:t>
            </a:r>
          </a:p>
        </p:txBody>
      </p:sp>
      <p:sp>
        <p:nvSpPr>
          <p:cNvPr id="3" name="Content Placeholder 2">
            <a:extLst>
              <a:ext uri="{FF2B5EF4-FFF2-40B4-BE49-F238E27FC236}">
                <a16:creationId xmlns:a16="http://schemas.microsoft.com/office/drawing/2014/main" id="{320D1823-8B67-2A00-F17B-A19A51B6C13B}"/>
              </a:ext>
            </a:extLst>
          </p:cNvPr>
          <p:cNvSpPr>
            <a:spLocks noGrp="1"/>
          </p:cNvSpPr>
          <p:nvPr>
            <p:ph idx="1"/>
          </p:nvPr>
        </p:nvSpPr>
        <p:spPr/>
        <p:txBody>
          <a:bodyPr>
            <a:normAutofit fontScale="92500" lnSpcReduction="20000"/>
          </a:bodyPr>
          <a:lstStyle/>
          <a:p>
            <a:r>
              <a:rPr lang="en-US" dirty="0"/>
              <a:t>In a landmark decision in June 2013, the Supreme Court determined that DNA in its natural form cannot be patented.</a:t>
            </a:r>
          </a:p>
          <a:p>
            <a:endParaRPr lang="en-US" dirty="0"/>
          </a:p>
          <a:p>
            <a:r>
              <a:rPr lang="en-US" dirty="0"/>
              <a:t>The National Human Genome Research Institute (NHGRI) to research "legal issues regarding patents" as part of the then center's research into the ethical, social, and legal implications of human genome research.</a:t>
            </a:r>
          </a:p>
          <a:p>
            <a:endParaRPr lang="en-US" dirty="0"/>
          </a:p>
          <a:p>
            <a:r>
              <a:rPr lang="en-US" dirty="0"/>
              <a:t>The Courts and Gene Patents</a:t>
            </a:r>
          </a:p>
        </p:txBody>
      </p:sp>
      <p:sp>
        <p:nvSpPr>
          <p:cNvPr id="4" name="Slide Number Placeholder 3">
            <a:extLst>
              <a:ext uri="{FF2B5EF4-FFF2-40B4-BE49-F238E27FC236}">
                <a16:creationId xmlns:a16="http://schemas.microsoft.com/office/drawing/2014/main" id="{2C5471F2-C255-C386-AC00-04C44035870B}"/>
              </a:ext>
            </a:extLst>
          </p:cNvPr>
          <p:cNvSpPr>
            <a:spLocks noGrp="1"/>
          </p:cNvSpPr>
          <p:nvPr>
            <p:ph type="sldNum" sz="quarter" idx="12"/>
          </p:nvPr>
        </p:nvSpPr>
        <p:spPr/>
        <p:txBody>
          <a:bodyPr/>
          <a:lstStyle/>
          <a:p>
            <a:fld id="{E6F286D7-7C42-254F-8B91-AC3DD8D29061}" type="slidenum">
              <a:rPr lang="en-US" smtClean="0"/>
              <a:pPr/>
              <a:t>42</a:t>
            </a:fld>
            <a:endParaRPr lang="en-US"/>
          </a:p>
        </p:txBody>
      </p:sp>
      <p:sp>
        <p:nvSpPr>
          <p:cNvPr id="5" name="TextBox 1">
            <a:extLst>
              <a:ext uri="{FF2B5EF4-FFF2-40B4-BE49-F238E27FC236}">
                <a16:creationId xmlns:a16="http://schemas.microsoft.com/office/drawing/2014/main" id="{B93E9F65-A18D-8AC0-1F39-6B24FF0B8992}"/>
              </a:ext>
            </a:extLst>
          </p:cNvPr>
          <p:cNvSpPr txBox="1">
            <a:spLocks noChangeArrowheads="1"/>
          </p:cNvSpPr>
          <p:nvPr/>
        </p:nvSpPr>
        <p:spPr bwMode="auto">
          <a:xfrm flipH="1">
            <a:off x="1295399" y="6305549"/>
            <a:ext cx="60499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hlinkClick r:id="rId2"/>
              </a:rPr>
              <a:t>https://www.genome.gov/19016590/intellectual-property/</a:t>
            </a:r>
            <a:endParaRPr lang="en-US" altLang="en-US" dirty="0">
              <a:solidFill>
                <a:schemeClr val="tx1"/>
              </a:solidFill>
            </a:endParaRPr>
          </a:p>
        </p:txBody>
      </p:sp>
    </p:spTree>
    <p:extLst>
      <p:ext uri="{BB962C8B-B14F-4D97-AF65-F5344CB8AC3E}">
        <p14:creationId xmlns:p14="http://schemas.microsoft.com/office/powerpoint/2010/main" val="63106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FB60-F0CF-4B35-E1B6-1E3DC176E601}"/>
              </a:ext>
            </a:extLst>
          </p:cNvPr>
          <p:cNvSpPr>
            <a:spLocks noGrp="1"/>
          </p:cNvSpPr>
          <p:nvPr>
            <p:ph type="title"/>
          </p:nvPr>
        </p:nvSpPr>
        <p:spPr/>
        <p:txBody>
          <a:bodyPr>
            <a:normAutofit/>
          </a:bodyPr>
          <a:lstStyle/>
          <a:p>
            <a:r>
              <a:rPr lang="en-US" dirty="0"/>
              <a:t>Privacy in Genomics</a:t>
            </a:r>
          </a:p>
        </p:txBody>
      </p:sp>
      <p:sp>
        <p:nvSpPr>
          <p:cNvPr id="3" name="Content Placeholder 2">
            <a:extLst>
              <a:ext uri="{FF2B5EF4-FFF2-40B4-BE49-F238E27FC236}">
                <a16:creationId xmlns:a16="http://schemas.microsoft.com/office/drawing/2014/main" id="{23DBD802-E6F9-65E1-EE87-5C773409A4A7}"/>
              </a:ext>
            </a:extLst>
          </p:cNvPr>
          <p:cNvSpPr>
            <a:spLocks noGrp="1"/>
          </p:cNvSpPr>
          <p:nvPr>
            <p:ph idx="1"/>
          </p:nvPr>
        </p:nvSpPr>
        <p:spPr/>
        <p:txBody>
          <a:bodyPr>
            <a:normAutofit fontScale="92500" lnSpcReduction="10000"/>
          </a:bodyPr>
          <a:lstStyle/>
          <a:p>
            <a:r>
              <a:rPr lang="en-US" dirty="0"/>
              <a:t>Each person's DNA sequence includes health and other information about them and their families.</a:t>
            </a:r>
          </a:p>
          <a:p>
            <a:r>
              <a:rPr lang="en-US" dirty="0"/>
              <a:t>Usage and privacy need to be balanced.</a:t>
            </a:r>
          </a:p>
          <a:p>
            <a:r>
              <a:rPr lang="en-US" dirty="0"/>
              <a:t>Genetic Information Nondiscrimination Act (GINA)</a:t>
            </a:r>
          </a:p>
          <a:p>
            <a:r>
              <a:rPr lang="en-US" dirty="0"/>
              <a:t>The  HIPAA Privacy Rule</a:t>
            </a:r>
          </a:p>
          <a:p>
            <a:r>
              <a:rPr lang="en-US" dirty="0"/>
              <a:t>Certificates of Confidentiality</a:t>
            </a:r>
          </a:p>
          <a:p>
            <a:r>
              <a:rPr lang="en-US" dirty="0"/>
              <a:t>The Freedom of Information Act (FOIA)</a:t>
            </a:r>
          </a:p>
          <a:p>
            <a:r>
              <a:rPr lang="en-US" dirty="0"/>
              <a:t>NIH Genomic Data Sharing Policy</a:t>
            </a:r>
          </a:p>
        </p:txBody>
      </p:sp>
      <p:sp>
        <p:nvSpPr>
          <p:cNvPr id="4" name="Slide Number Placeholder 3">
            <a:extLst>
              <a:ext uri="{FF2B5EF4-FFF2-40B4-BE49-F238E27FC236}">
                <a16:creationId xmlns:a16="http://schemas.microsoft.com/office/drawing/2014/main" id="{F3F95558-1A6F-454C-0B7B-33A62666289F}"/>
              </a:ext>
            </a:extLst>
          </p:cNvPr>
          <p:cNvSpPr>
            <a:spLocks noGrp="1"/>
          </p:cNvSpPr>
          <p:nvPr>
            <p:ph type="sldNum" sz="quarter" idx="12"/>
          </p:nvPr>
        </p:nvSpPr>
        <p:spPr/>
        <p:txBody>
          <a:bodyPr/>
          <a:lstStyle/>
          <a:p>
            <a:fld id="{E6F286D7-7C42-254F-8B91-AC3DD8D29061}" type="slidenum">
              <a:rPr lang="en-US" smtClean="0"/>
              <a:pPr/>
              <a:t>43</a:t>
            </a:fld>
            <a:endParaRPr lang="en-US"/>
          </a:p>
        </p:txBody>
      </p:sp>
      <p:sp>
        <p:nvSpPr>
          <p:cNvPr id="5" name="TextBox 1">
            <a:extLst>
              <a:ext uri="{FF2B5EF4-FFF2-40B4-BE49-F238E27FC236}">
                <a16:creationId xmlns:a16="http://schemas.microsoft.com/office/drawing/2014/main" id="{8D74AF88-8C11-C85B-FED9-199414D19DE7}"/>
              </a:ext>
            </a:extLst>
          </p:cNvPr>
          <p:cNvSpPr txBox="1">
            <a:spLocks noChangeArrowheads="1"/>
          </p:cNvSpPr>
          <p:nvPr/>
        </p:nvSpPr>
        <p:spPr bwMode="auto">
          <a:xfrm flipH="1">
            <a:off x="1828798" y="6276068"/>
            <a:ext cx="61722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hlinkClick r:id="rId2"/>
              </a:rPr>
              <a:t>https://www.genome.gov/27561246/privacy-in-genomics/</a:t>
            </a:r>
            <a:endParaRPr lang="en-US" altLang="en-US" dirty="0">
              <a:solidFill>
                <a:schemeClr val="tx1"/>
              </a:solidFill>
            </a:endParaRPr>
          </a:p>
        </p:txBody>
      </p:sp>
    </p:spTree>
    <p:extLst>
      <p:ext uri="{BB962C8B-B14F-4D97-AF65-F5344CB8AC3E}">
        <p14:creationId xmlns:p14="http://schemas.microsoft.com/office/powerpoint/2010/main" val="1761881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600200"/>
            <a:ext cx="8686800" cy="4525963"/>
          </a:xfrm>
        </p:spPr>
        <p:txBody>
          <a:bodyPr/>
          <a:lstStyle/>
          <a:p>
            <a:r>
              <a:rPr lang="en-US" dirty="0">
                <a:solidFill>
                  <a:schemeClr val="bg1">
                    <a:lumMod val="50000"/>
                  </a:schemeClr>
                </a:solidFill>
              </a:rPr>
              <a:t>An overview of genomics and post-genomics era</a:t>
            </a:r>
          </a:p>
          <a:p>
            <a:r>
              <a:rPr lang="en-US" dirty="0">
                <a:solidFill>
                  <a:schemeClr val="bg1">
                    <a:lumMod val="50000"/>
                  </a:schemeClr>
                </a:solidFill>
              </a:rPr>
              <a:t>Genetic privacy and security</a:t>
            </a:r>
          </a:p>
          <a:p>
            <a:r>
              <a:rPr lang="en-US" dirty="0">
                <a:solidFill>
                  <a:schemeClr val="bg1">
                    <a:lumMod val="50000"/>
                  </a:schemeClr>
                </a:solidFill>
              </a:rPr>
              <a:t>Ethics and Regulations</a:t>
            </a:r>
          </a:p>
          <a:p>
            <a:r>
              <a:rPr lang="en-US" dirty="0"/>
              <a:t>Protection techniques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E6F286D7-7C42-254F-8B91-AC3DD8D29061}" type="slidenum">
              <a:rPr lang="en-US" smtClean="0"/>
              <a:pPr/>
              <a:t>44</a:t>
            </a:fld>
            <a:endParaRPr lang="en-US"/>
          </a:p>
        </p:txBody>
      </p:sp>
    </p:spTree>
    <p:extLst>
      <p:ext uri="{BB962C8B-B14F-4D97-AF65-F5344CB8AC3E}">
        <p14:creationId xmlns:p14="http://schemas.microsoft.com/office/powerpoint/2010/main" val="1757520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647E9-8527-7675-3946-5909A056F8C2}"/>
              </a:ext>
            </a:extLst>
          </p:cNvPr>
          <p:cNvSpPr>
            <a:spLocks noGrp="1"/>
          </p:cNvSpPr>
          <p:nvPr>
            <p:ph type="title"/>
          </p:nvPr>
        </p:nvSpPr>
        <p:spPr/>
        <p:txBody>
          <a:bodyPr/>
          <a:lstStyle/>
          <a:p>
            <a:r>
              <a:rPr lang="en-US" dirty="0"/>
              <a:t>Techniques for Privacy Protection</a:t>
            </a:r>
          </a:p>
        </p:txBody>
      </p:sp>
      <p:sp>
        <p:nvSpPr>
          <p:cNvPr id="3" name="Content Placeholder 2">
            <a:extLst>
              <a:ext uri="{FF2B5EF4-FFF2-40B4-BE49-F238E27FC236}">
                <a16:creationId xmlns:a16="http://schemas.microsoft.com/office/drawing/2014/main" id="{90E67272-B049-F7B5-751A-C955F05C6418}"/>
              </a:ext>
            </a:extLst>
          </p:cNvPr>
          <p:cNvSpPr>
            <a:spLocks noGrp="1"/>
          </p:cNvSpPr>
          <p:nvPr>
            <p:ph idx="1"/>
          </p:nvPr>
        </p:nvSpPr>
        <p:spPr/>
        <p:txBody>
          <a:bodyPr/>
          <a:lstStyle/>
          <a:p>
            <a:r>
              <a:rPr lang="en-US" sz="4000" dirty="0"/>
              <a:t>Access control</a:t>
            </a:r>
          </a:p>
          <a:p>
            <a:r>
              <a:rPr lang="en-US" sz="4000" dirty="0"/>
              <a:t>Differential privacy (DP)</a:t>
            </a:r>
          </a:p>
          <a:p>
            <a:r>
              <a:rPr lang="en-US" sz="4000" dirty="0"/>
              <a:t>Cryptographic solution  </a:t>
            </a:r>
          </a:p>
          <a:p>
            <a:pPr lvl="1"/>
            <a:r>
              <a:rPr lang="en-US" sz="3600" dirty="0"/>
              <a:t>Homomorphic encryption (HE)</a:t>
            </a:r>
          </a:p>
          <a:p>
            <a:pPr lvl="1"/>
            <a:r>
              <a:rPr lang="en-US" sz="3600" dirty="0"/>
              <a:t>Secure multiparty computation (MPC)</a:t>
            </a:r>
            <a:endParaRPr lang="en-US" dirty="0"/>
          </a:p>
        </p:txBody>
      </p:sp>
      <p:sp>
        <p:nvSpPr>
          <p:cNvPr id="4" name="Slide Number Placeholder 3">
            <a:extLst>
              <a:ext uri="{FF2B5EF4-FFF2-40B4-BE49-F238E27FC236}">
                <a16:creationId xmlns:a16="http://schemas.microsoft.com/office/drawing/2014/main" id="{FE651C4A-B0F6-D235-1B03-5C9F98509EB5}"/>
              </a:ext>
            </a:extLst>
          </p:cNvPr>
          <p:cNvSpPr>
            <a:spLocks noGrp="1"/>
          </p:cNvSpPr>
          <p:nvPr>
            <p:ph type="sldNum" sz="quarter" idx="12"/>
          </p:nvPr>
        </p:nvSpPr>
        <p:spPr/>
        <p:txBody>
          <a:bodyPr/>
          <a:lstStyle/>
          <a:p>
            <a:fld id="{E6F286D7-7C42-254F-8B91-AC3DD8D29061}" type="slidenum">
              <a:rPr lang="en-US" smtClean="0"/>
              <a:pPr/>
              <a:t>45</a:t>
            </a:fld>
            <a:endParaRPr lang="en-US"/>
          </a:p>
        </p:txBody>
      </p:sp>
    </p:spTree>
    <p:extLst>
      <p:ext uri="{BB962C8B-B14F-4D97-AF65-F5344CB8AC3E}">
        <p14:creationId xmlns:p14="http://schemas.microsoft.com/office/powerpoint/2010/main" val="2926100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106B-7850-689B-F4FB-C2C5764B959C}"/>
              </a:ext>
            </a:extLst>
          </p:cNvPr>
          <p:cNvSpPr>
            <a:spLocks noGrp="1"/>
          </p:cNvSpPr>
          <p:nvPr>
            <p:ph type="title"/>
          </p:nvPr>
        </p:nvSpPr>
        <p:spPr/>
        <p:txBody>
          <a:bodyPr>
            <a:normAutofit/>
          </a:bodyPr>
          <a:lstStyle/>
          <a:p>
            <a:r>
              <a:rPr lang="en-US" dirty="0"/>
              <a:t>Access Control</a:t>
            </a:r>
          </a:p>
        </p:txBody>
      </p:sp>
      <p:sp>
        <p:nvSpPr>
          <p:cNvPr id="3" name="Content Placeholder 2">
            <a:extLst>
              <a:ext uri="{FF2B5EF4-FFF2-40B4-BE49-F238E27FC236}">
                <a16:creationId xmlns:a16="http://schemas.microsoft.com/office/drawing/2014/main" id="{F3C917BA-0DBF-F056-F851-A07FC32FE0AA}"/>
              </a:ext>
            </a:extLst>
          </p:cNvPr>
          <p:cNvSpPr>
            <a:spLocks noGrp="1"/>
          </p:cNvSpPr>
          <p:nvPr>
            <p:ph idx="1"/>
          </p:nvPr>
        </p:nvSpPr>
        <p:spPr/>
        <p:txBody>
          <a:bodyPr>
            <a:normAutofit/>
          </a:bodyPr>
          <a:lstStyle/>
          <a:p>
            <a:r>
              <a:rPr lang="en-US" sz="2800" dirty="0"/>
              <a:t>Allows users to download data only after approval (e.g. </a:t>
            </a:r>
            <a:r>
              <a:rPr lang="en-US" sz="2800" dirty="0" err="1"/>
              <a:t>dbGaP</a:t>
            </a:r>
            <a:r>
              <a:rPr lang="en-US" sz="2800" dirty="0"/>
              <a:t>)</a:t>
            </a:r>
          </a:p>
          <a:p>
            <a:r>
              <a:rPr lang="en-US" sz="2800" dirty="0"/>
              <a:t>A trust-but-verify approach: where users cannot download the data without restriction but may execute certain types of queries, which are recorded and audited by the system </a:t>
            </a:r>
          </a:p>
          <a:p>
            <a:r>
              <a:rPr lang="en-US" sz="2800" dirty="0"/>
              <a:t>Allowing the original participants to grant access to their data instead of delegating this responsibility to a data access committee. </a:t>
            </a:r>
          </a:p>
          <a:p>
            <a:endParaRPr lang="en-US" sz="2800" dirty="0"/>
          </a:p>
        </p:txBody>
      </p:sp>
      <p:sp>
        <p:nvSpPr>
          <p:cNvPr id="4" name="Slide Number Placeholder 3">
            <a:extLst>
              <a:ext uri="{FF2B5EF4-FFF2-40B4-BE49-F238E27FC236}">
                <a16:creationId xmlns:a16="http://schemas.microsoft.com/office/drawing/2014/main" id="{3CFE9C5F-39D6-84AC-1C14-5800E406393B}"/>
              </a:ext>
            </a:extLst>
          </p:cNvPr>
          <p:cNvSpPr>
            <a:spLocks noGrp="1"/>
          </p:cNvSpPr>
          <p:nvPr>
            <p:ph type="sldNum" sz="quarter" idx="12"/>
          </p:nvPr>
        </p:nvSpPr>
        <p:spPr/>
        <p:txBody>
          <a:bodyPr/>
          <a:lstStyle/>
          <a:p>
            <a:fld id="{E6F286D7-7C42-254F-8B91-AC3DD8D29061}" type="slidenum">
              <a:rPr lang="en-US" smtClean="0"/>
              <a:pPr/>
              <a:t>46</a:t>
            </a:fld>
            <a:endParaRPr lang="en-US"/>
          </a:p>
        </p:txBody>
      </p:sp>
      <p:pic>
        <p:nvPicPr>
          <p:cNvPr id="5" name="Picture 4">
            <a:extLst>
              <a:ext uri="{FF2B5EF4-FFF2-40B4-BE49-F238E27FC236}">
                <a16:creationId xmlns:a16="http://schemas.microsoft.com/office/drawing/2014/main" id="{FD2C021D-4073-46A0-B8BE-EA2659277BA8}"/>
              </a:ext>
            </a:extLst>
          </p:cNvPr>
          <p:cNvPicPr>
            <a:picLocks noChangeAspect="1"/>
          </p:cNvPicPr>
          <p:nvPr/>
        </p:nvPicPr>
        <p:blipFill>
          <a:blip r:embed="rId2"/>
          <a:stretch>
            <a:fillRect/>
          </a:stretch>
        </p:blipFill>
        <p:spPr>
          <a:xfrm>
            <a:off x="3886200" y="5662587"/>
            <a:ext cx="3835400" cy="1016712"/>
          </a:xfrm>
          <a:prstGeom prst="rect">
            <a:avLst/>
          </a:prstGeom>
        </p:spPr>
      </p:pic>
    </p:spTree>
    <p:extLst>
      <p:ext uri="{BB962C8B-B14F-4D97-AF65-F5344CB8AC3E}">
        <p14:creationId xmlns:p14="http://schemas.microsoft.com/office/powerpoint/2010/main" val="1632215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A8CC-4B64-A312-6F38-5F781D816AE5}"/>
              </a:ext>
            </a:extLst>
          </p:cNvPr>
          <p:cNvSpPr>
            <a:spLocks noGrp="1"/>
          </p:cNvSpPr>
          <p:nvPr>
            <p:ph type="title"/>
          </p:nvPr>
        </p:nvSpPr>
        <p:spPr/>
        <p:txBody>
          <a:bodyPr/>
          <a:lstStyle/>
          <a:p>
            <a:r>
              <a:rPr lang="en-US" dirty="0"/>
              <a:t>Differential Privacy (DP)</a:t>
            </a:r>
          </a:p>
        </p:txBody>
      </p:sp>
      <p:sp>
        <p:nvSpPr>
          <p:cNvPr id="3" name="Content Placeholder 2">
            <a:extLst>
              <a:ext uri="{FF2B5EF4-FFF2-40B4-BE49-F238E27FC236}">
                <a16:creationId xmlns:a16="http://schemas.microsoft.com/office/drawing/2014/main" id="{676A6B07-4117-73A8-D097-51B5F9CD6ECF}"/>
              </a:ext>
            </a:extLst>
          </p:cNvPr>
          <p:cNvSpPr>
            <a:spLocks noGrp="1"/>
          </p:cNvSpPr>
          <p:nvPr>
            <p:ph idx="1"/>
          </p:nvPr>
        </p:nvSpPr>
        <p:spPr/>
        <p:txBody>
          <a:bodyPr/>
          <a:lstStyle/>
          <a:p>
            <a:r>
              <a:rPr lang="en-US" dirty="0"/>
              <a:t>Differential privacy is a system for publicly sharing information about a dataset by describing the patterns of groups within the dataset while withholding information about individuals in the dataset.</a:t>
            </a:r>
          </a:p>
          <a:p>
            <a:endParaRPr lang="en-US" dirty="0"/>
          </a:p>
          <a:p>
            <a:endParaRPr lang="en-US" dirty="0"/>
          </a:p>
        </p:txBody>
      </p:sp>
      <p:sp>
        <p:nvSpPr>
          <p:cNvPr id="4" name="Slide Number Placeholder 3">
            <a:extLst>
              <a:ext uri="{FF2B5EF4-FFF2-40B4-BE49-F238E27FC236}">
                <a16:creationId xmlns:a16="http://schemas.microsoft.com/office/drawing/2014/main" id="{FC716501-592E-E2B1-3C9F-86950A773B16}"/>
              </a:ext>
            </a:extLst>
          </p:cNvPr>
          <p:cNvSpPr>
            <a:spLocks noGrp="1"/>
          </p:cNvSpPr>
          <p:nvPr>
            <p:ph type="sldNum" sz="quarter" idx="12"/>
          </p:nvPr>
        </p:nvSpPr>
        <p:spPr/>
        <p:txBody>
          <a:bodyPr/>
          <a:lstStyle/>
          <a:p>
            <a:fld id="{E6F286D7-7C42-254F-8B91-AC3DD8D29061}" type="slidenum">
              <a:rPr lang="en-US" smtClean="0"/>
              <a:pPr/>
              <a:t>47</a:t>
            </a:fld>
            <a:endParaRPr lang="en-US"/>
          </a:p>
        </p:txBody>
      </p:sp>
      <p:grpSp>
        <p:nvGrpSpPr>
          <p:cNvPr id="5" name="Group 4">
            <a:extLst>
              <a:ext uri="{FF2B5EF4-FFF2-40B4-BE49-F238E27FC236}">
                <a16:creationId xmlns:a16="http://schemas.microsoft.com/office/drawing/2014/main" id="{713956D7-D650-7F20-B0BA-F230D54CB16F}"/>
              </a:ext>
            </a:extLst>
          </p:cNvPr>
          <p:cNvGrpSpPr/>
          <p:nvPr/>
        </p:nvGrpSpPr>
        <p:grpSpPr>
          <a:xfrm>
            <a:off x="2133600" y="4401230"/>
            <a:ext cx="6039359" cy="2133600"/>
            <a:chOff x="5043463" y="5351002"/>
            <a:chExt cx="17970297" cy="6995268"/>
          </a:xfrm>
        </p:grpSpPr>
        <p:pic>
          <p:nvPicPr>
            <p:cNvPr id="6" name="Picture 5">
              <a:extLst>
                <a:ext uri="{FF2B5EF4-FFF2-40B4-BE49-F238E27FC236}">
                  <a16:creationId xmlns:a16="http://schemas.microsoft.com/office/drawing/2014/main" id="{E7897500-B15B-2891-8D3D-466AA46786B9}"/>
                </a:ext>
              </a:extLst>
            </p:cNvPr>
            <p:cNvPicPr>
              <a:picLocks noChangeAspect="1"/>
            </p:cNvPicPr>
            <p:nvPr/>
          </p:nvPicPr>
          <p:blipFill>
            <a:blip r:embed="rId2"/>
            <a:stretch>
              <a:fillRect/>
            </a:stretch>
          </p:blipFill>
          <p:spPr>
            <a:xfrm>
              <a:off x="11004381" y="5351002"/>
              <a:ext cx="3770814" cy="3013996"/>
            </a:xfrm>
            <a:prstGeom prst="rect">
              <a:avLst/>
            </a:prstGeom>
          </p:spPr>
        </p:pic>
        <p:grpSp>
          <p:nvGrpSpPr>
            <p:cNvPr id="7" name="Group 6">
              <a:extLst>
                <a:ext uri="{FF2B5EF4-FFF2-40B4-BE49-F238E27FC236}">
                  <a16:creationId xmlns:a16="http://schemas.microsoft.com/office/drawing/2014/main" id="{C4B465DA-7920-9A6E-81EC-92F49B0AC271}"/>
                </a:ext>
              </a:extLst>
            </p:cNvPr>
            <p:cNvGrpSpPr/>
            <p:nvPr/>
          </p:nvGrpSpPr>
          <p:grpSpPr>
            <a:xfrm>
              <a:off x="5043463" y="9515974"/>
              <a:ext cx="3396342" cy="2150904"/>
              <a:chOff x="2037806" y="3545504"/>
              <a:chExt cx="1933302" cy="2122005"/>
            </a:xfrm>
          </p:grpSpPr>
          <p:sp>
            <p:nvSpPr>
              <p:cNvPr id="19" name="Can 18">
                <a:extLst>
                  <a:ext uri="{FF2B5EF4-FFF2-40B4-BE49-F238E27FC236}">
                    <a16:creationId xmlns:a16="http://schemas.microsoft.com/office/drawing/2014/main" id="{213544A9-0F99-BE95-7125-A9B5DFA0EBE6}"/>
                  </a:ext>
                </a:extLst>
              </p:cNvPr>
              <p:cNvSpPr/>
              <p:nvPr/>
            </p:nvSpPr>
            <p:spPr>
              <a:xfrm>
                <a:off x="2037806" y="3958047"/>
                <a:ext cx="1933302" cy="1709462"/>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0" name="Can 19">
                <a:extLst>
                  <a:ext uri="{FF2B5EF4-FFF2-40B4-BE49-F238E27FC236}">
                    <a16:creationId xmlns:a16="http://schemas.microsoft.com/office/drawing/2014/main" id="{FFCDFD20-9CE0-C790-6F7B-1B69A6A60316}"/>
                  </a:ext>
                </a:extLst>
              </p:cNvPr>
              <p:cNvSpPr/>
              <p:nvPr/>
            </p:nvSpPr>
            <p:spPr>
              <a:xfrm>
                <a:off x="2037806" y="3545504"/>
                <a:ext cx="1933302" cy="17765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grpSp>
        <p:sp>
          <p:nvSpPr>
            <p:cNvPr id="8" name="Right Arrow 7">
              <a:extLst>
                <a:ext uri="{FF2B5EF4-FFF2-40B4-BE49-F238E27FC236}">
                  <a16:creationId xmlns:a16="http://schemas.microsoft.com/office/drawing/2014/main" id="{83056E13-1CC5-06C4-050E-FCBCE90C63FF}"/>
                </a:ext>
              </a:extLst>
            </p:cNvPr>
            <p:cNvSpPr/>
            <p:nvPr/>
          </p:nvSpPr>
          <p:spPr>
            <a:xfrm>
              <a:off x="8993633" y="6593264"/>
              <a:ext cx="1920382" cy="85612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9" name="Can 8">
              <a:extLst>
                <a:ext uri="{FF2B5EF4-FFF2-40B4-BE49-F238E27FC236}">
                  <a16:creationId xmlns:a16="http://schemas.microsoft.com/office/drawing/2014/main" id="{B11D61A1-7664-1E7A-AC97-A78F043D1AF7}"/>
                </a:ext>
              </a:extLst>
            </p:cNvPr>
            <p:cNvSpPr/>
            <p:nvPr/>
          </p:nvSpPr>
          <p:spPr>
            <a:xfrm>
              <a:off x="5043463" y="6128898"/>
              <a:ext cx="3396342" cy="178485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grpSp>
          <p:nvGrpSpPr>
            <p:cNvPr id="10" name="Group 9">
              <a:extLst>
                <a:ext uri="{FF2B5EF4-FFF2-40B4-BE49-F238E27FC236}">
                  <a16:creationId xmlns:a16="http://schemas.microsoft.com/office/drawing/2014/main" id="{790F6C3E-26B7-50F6-7D32-46C0D8554331}"/>
                </a:ext>
              </a:extLst>
            </p:cNvPr>
            <p:cNvGrpSpPr/>
            <p:nvPr/>
          </p:nvGrpSpPr>
          <p:grpSpPr>
            <a:xfrm>
              <a:off x="11004381" y="9130926"/>
              <a:ext cx="3770814" cy="3215344"/>
              <a:chOff x="5619756" y="5062798"/>
              <a:chExt cx="2002973" cy="1600968"/>
            </a:xfrm>
          </p:grpSpPr>
          <p:pic>
            <p:nvPicPr>
              <p:cNvPr id="17" name="Picture 16">
                <a:extLst>
                  <a:ext uri="{FF2B5EF4-FFF2-40B4-BE49-F238E27FC236}">
                    <a16:creationId xmlns:a16="http://schemas.microsoft.com/office/drawing/2014/main" id="{0F3F3D51-1462-8D14-02F9-51342BB46748}"/>
                  </a:ext>
                </a:extLst>
              </p:cNvPr>
              <p:cNvPicPr>
                <a:picLocks noChangeAspect="1"/>
              </p:cNvPicPr>
              <p:nvPr/>
            </p:nvPicPr>
            <p:blipFill>
              <a:blip r:embed="rId2"/>
              <a:stretch>
                <a:fillRect/>
              </a:stretch>
            </p:blipFill>
            <p:spPr>
              <a:xfrm>
                <a:off x="5619756" y="5062798"/>
                <a:ext cx="2002973" cy="1600968"/>
              </a:xfrm>
              <a:prstGeom prst="rect">
                <a:avLst/>
              </a:prstGeom>
            </p:spPr>
          </p:pic>
          <p:sp>
            <p:nvSpPr>
              <p:cNvPr id="18" name="Rectangle 17">
                <a:extLst>
                  <a:ext uri="{FF2B5EF4-FFF2-40B4-BE49-F238E27FC236}">
                    <a16:creationId xmlns:a16="http://schemas.microsoft.com/office/drawing/2014/main" id="{C49607C6-EDD0-9C64-AEB4-293AA2A46C59}"/>
                  </a:ext>
                </a:extLst>
              </p:cNvPr>
              <p:cNvSpPr/>
              <p:nvPr/>
            </p:nvSpPr>
            <p:spPr>
              <a:xfrm>
                <a:off x="6961960" y="6335596"/>
                <a:ext cx="195444" cy="508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grpSp>
        <p:sp>
          <p:nvSpPr>
            <p:cNvPr id="11" name="Right Arrow 10">
              <a:extLst>
                <a:ext uri="{FF2B5EF4-FFF2-40B4-BE49-F238E27FC236}">
                  <a16:creationId xmlns:a16="http://schemas.microsoft.com/office/drawing/2014/main" id="{0AFB2338-C225-D9A5-43DB-5D3E18FD1F88}"/>
                </a:ext>
              </a:extLst>
            </p:cNvPr>
            <p:cNvSpPr/>
            <p:nvPr/>
          </p:nvSpPr>
          <p:spPr>
            <a:xfrm>
              <a:off x="8998583" y="10195366"/>
              <a:ext cx="1920382" cy="85612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2" name="TextBox 11">
              <a:extLst>
                <a:ext uri="{FF2B5EF4-FFF2-40B4-BE49-F238E27FC236}">
                  <a16:creationId xmlns:a16="http://schemas.microsoft.com/office/drawing/2014/main" id="{99B6B1F7-E315-AF69-2749-76C88C3F8EBA}"/>
                </a:ext>
              </a:extLst>
            </p:cNvPr>
            <p:cNvSpPr txBox="1"/>
            <p:nvPr/>
          </p:nvSpPr>
          <p:spPr>
            <a:xfrm>
              <a:off x="5244106" y="8124468"/>
              <a:ext cx="3129918" cy="1107994"/>
            </a:xfrm>
            <a:prstGeom prst="rect">
              <a:avLst/>
            </a:prstGeom>
            <a:noFill/>
          </p:spPr>
          <p:txBody>
            <a:bodyPr wrap="none" rtlCol="0">
              <a:spAutoFit/>
            </a:bodyPr>
            <a:lstStyle/>
            <a:p>
              <a:r>
                <a:rPr lang="en-US" altLang="zh-CN" sz="2100" dirty="0">
                  <a:solidFill>
                    <a:srgbClr val="000000"/>
                  </a:solidFill>
                  <a:latin typeface="Times New Roman" panose="02020603050405020304" pitchFamily="18" charset="0"/>
                  <a:cs typeface="Times New Roman" panose="02020603050405020304" pitchFamily="18" charset="0"/>
                </a:rPr>
                <a:t>Database</a:t>
              </a:r>
              <a:endParaRPr lang="en-US" sz="2100" dirty="0">
                <a:solidFill>
                  <a:srgbClr val="00000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AA00F10-CD18-D474-3221-8E7367D0506D}"/>
                </a:ext>
              </a:extLst>
            </p:cNvPr>
            <p:cNvSpPr txBox="1"/>
            <p:nvPr/>
          </p:nvSpPr>
          <p:spPr>
            <a:xfrm>
              <a:off x="11190282" y="8184055"/>
              <a:ext cx="3527462" cy="1107994"/>
            </a:xfrm>
            <a:prstGeom prst="rect">
              <a:avLst/>
            </a:prstGeom>
            <a:noFill/>
          </p:spPr>
          <p:txBody>
            <a:bodyPr wrap="none" rtlCol="0">
              <a:spAutoFit/>
            </a:bodyPr>
            <a:lstStyle/>
            <a:p>
              <a:r>
                <a:rPr lang="en-US" altLang="zh-CN" sz="2100" dirty="0">
                  <a:solidFill>
                    <a:srgbClr val="000000"/>
                  </a:solidFill>
                  <a:latin typeface="Times New Roman" panose="02020603050405020304" pitchFamily="18" charset="0"/>
                  <a:cs typeface="Times New Roman" panose="02020603050405020304" pitchFamily="18" charset="0"/>
                </a:rPr>
                <a:t>Histogram</a:t>
              </a:r>
              <a:endParaRPr lang="en-US" sz="2100" dirty="0">
                <a:solidFill>
                  <a:srgbClr val="000000"/>
                </a:solidFill>
                <a:latin typeface="Times New Roman" panose="02020603050405020304" pitchFamily="18" charset="0"/>
                <a:cs typeface="Times New Roman" panose="02020603050405020304" pitchFamily="18" charset="0"/>
              </a:endParaRPr>
            </a:p>
          </p:txBody>
        </p:sp>
        <p:sp>
          <p:nvSpPr>
            <p:cNvPr id="14" name="Right Arrow 13">
              <a:extLst>
                <a:ext uri="{FF2B5EF4-FFF2-40B4-BE49-F238E27FC236}">
                  <a16:creationId xmlns:a16="http://schemas.microsoft.com/office/drawing/2014/main" id="{8197AB12-FEA1-3991-56FC-C95A96A15D23}"/>
                </a:ext>
              </a:extLst>
            </p:cNvPr>
            <p:cNvSpPr/>
            <p:nvPr/>
          </p:nvSpPr>
          <p:spPr>
            <a:xfrm>
              <a:off x="15145163" y="10317240"/>
              <a:ext cx="1920382" cy="85612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5" name="TextBox 14">
              <a:extLst>
                <a:ext uri="{FF2B5EF4-FFF2-40B4-BE49-F238E27FC236}">
                  <a16:creationId xmlns:a16="http://schemas.microsoft.com/office/drawing/2014/main" id="{23351A7A-9954-4976-CC3D-A073FE4364D8}"/>
                </a:ext>
              </a:extLst>
            </p:cNvPr>
            <p:cNvSpPr txBox="1"/>
            <p:nvPr/>
          </p:nvSpPr>
          <p:spPr>
            <a:xfrm>
              <a:off x="17419784" y="9574564"/>
              <a:ext cx="5593976" cy="1969770"/>
            </a:xfrm>
            <a:prstGeom prst="rect">
              <a:avLst/>
            </a:prstGeom>
            <a:noFill/>
          </p:spPr>
          <p:txBody>
            <a:bodyPr wrap="square" rtlCol="0">
              <a:spAutoFit/>
            </a:bodyPr>
            <a:lstStyle/>
            <a:p>
              <a:r>
                <a:rPr lang="en-US" altLang="zh-CN" sz="2100" dirty="0">
                  <a:solidFill>
                    <a:srgbClr val="000000"/>
                  </a:solidFill>
                  <a:latin typeface="Times New Roman" panose="02020603050405020304" pitchFamily="18" charset="0"/>
                  <a:cs typeface="Times New Roman" panose="02020603050405020304" pitchFamily="18" charset="0"/>
                </a:rPr>
                <a:t>New</a:t>
              </a:r>
              <a:r>
                <a:rPr lang="zh-CN" altLang="en-US" sz="2100" dirty="0">
                  <a:solidFill>
                    <a:srgbClr val="000000"/>
                  </a:solidFill>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individual’s</a:t>
              </a:r>
              <a:r>
                <a:rPr lang="zh-CN" altLang="en-US" sz="2100" dirty="0">
                  <a:solidFill>
                    <a:srgbClr val="000000"/>
                  </a:solidFill>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phenotype</a:t>
              </a:r>
              <a:endParaRPr lang="en-US" sz="2100" dirty="0">
                <a:solidFill>
                  <a:srgbClr val="000000"/>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04BD1718-177D-FE35-7EA8-A419686067B4}"/>
                </a:ext>
              </a:extLst>
            </p:cNvPr>
            <p:cNvPicPr>
              <a:picLocks noChangeAspect="1"/>
            </p:cNvPicPr>
            <p:nvPr/>
          </p:nvPicPr>
          <p:blipFill>
            <a:blip r:embed="rId3"/>
            <a:stretch>
              <a:fillRect/>
            </a:stretch>
          </p:blipFill>
          <p:spPr>
            <a:xfrm>
              <a:off x="17758290" y="6219988"/>
              <a:ext cx="3613174" cy="3295986"/>
            </a:xfrm>
            <a:prstGeom prst="rect">
              <a:avLst/>
            </a:prstGeom>
          </p:spPr>
        </p:pic>
      </p:grpSp>
    </p:spTree>
    <p:extLst>
      <p:ext uri="{BB962C8B-B14F-4D97-AF65-F5344CB8AC3E}">
        <p14:creationId xmlns:p14="http://schemas.microsoft.com/office/powerpoint/2010/main" val="1395098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7A0B-5555-45A7-0C40-8C2991D6EAA6}"/>
              </a:ext>
            </a:extLst>
          </p:cNvPr>
          <p:cNvSpPr>
            <a:spLocks noGrp="1"/>
          </p:cNvSpPr>
          <p:nvPr>
            <p:ph type="title"/>
          </p:nvPr>
        </p:nvSpPr>
        <p:spPr/>
        <p:txBody>
          <a:bodyPr/>
          <a:lstStyle/>
          <a:p>
            <a:r>
              <a:rPr lang="en-US" dirty="0"/>
              <a:t>Differential Guarantee</a:t>
            </a:r>
          </a:p>
        </p:txBody>
      </p:sp>
      <p:sp>
        <p:nvSpPr>
          <p:cNvPr id="4" name="Slide Number Placeholder 3">
            <a:extLst>
              <a:ext uri="{FF2B5EF4-FFF2-40B4-BE49-F238E27FC236}">
                <a16:creationId xmlns:a16="http://schemas.microsoft.com/office/drawing/2014/main" id="{320ECEDE-BB32-DE8E-1B3D-74AECE73CDD3}"/>
              </a:ext>
            </a:extLst>
          </p:cNvPr>
          <p:cNvSpPr>
            <a:spLocks noGrp="1"/>
          </p:cNvSpPr>
          <p:nvPr>
            <p:ph type="sldNum" sz="quarter" idx="12"/>
          </p:nvPr>
        </p:nvSpPr>
        <p:spPr/>
        <p:txBody>
          <a:bodyPr/>
          <a:lstStyle/>
          <a:p>
            <a:fld id="{E6F286D7-7C42-254F-8B91-AC3DD8D29061}" type="slidenum">
              <a:rPr lang="en-US" smtClean="0"/>
              <a:pPr/>
              <a:t>48</a:t>
            </a:fld>
            <a:endParaRPr lang="en-US"/>
          </a:p>
        </p:txBody>
      </p:sp>
      <p:grpSp>
        <p:nvGrpSpPr>
          <p:cNvPr id="22" name="Group 21">
            <a:extLst>
              <a:ext uri="{FF2B5EF4-FFF2-40B4-BE49-F238E27FC236}">
                <a16:creationId xmlns:a16="http://schemas.microsoft.com/office/drawing/2014/main" id="{38D8CBA1-D665-7DB5-24BB-C2B4DD94D6D7}"/>
              </a:ext>
            </a:extLst>
          </p:cNvPr>
          <p:cNvGrpSpPr/>
          <p:nvPr/>
        </p:nvGrpSpPr>
        <p:grpSpPr>
          <a:xfrm>
            <a:off x="849390" y="1382443"/>
            <a:ext cx="6751441" cy="3849964"/>
            <a:chOff x="849390" y="1382443"/>
            <a:chExt cx="6751441" cy="3849964"/>
          </a:xfrm>
        </p:grpSpPr>
        <p:grpSp>
          <p:nvGrpSpPr>
            <p:cNvPr id="5" name="Group 4">
              <a:extLst>
                <a:ext uri="{FF2B5EF4-FFF2-40B4-BE49-F238E27FC236}">
                  <a16:creationId xmlns:a16="http://schemas.microsoft.com/office/drawing/2014/main" id="{64434E31-E4C5-ACF2-D0B3-8AFDA5366D7E}"/>
                </a:ext>
              </a:extLst>
            </p:cNvPr>
            <p:cNvGrpSpPr/>
            <p:nvPr/>
          </p:nvGrpSpPr>
          <p:grpSpPr>
            <a:xfrm>
              <a:off x="5445940" y="1382443"/>
              <a:ext cx="2154891" cy="1618045"/>
              <a:chOff x="13563601" y="7644156"/>
              <a:chExt cx="3770814" cy="3013996"/>
            </a:xfrm>
          </p:grpSpPr>
          <p:pic>
            <p:nvPicPr>
              <p:cNvPr id="6" name="Picture 5">
                <a:extLst>
                  <a:ext uri="{FF2B5EF4-FFF2-40B4-BE49-F238E27FC236}">
                    <a16:creationId xmlns:a16="http://schemas.microsoft.com/office/drawing/2014/main" id="{399A2EBE-D0F3-A602-3296-24420D90D969}"/>
                  </a:ext>
                </a:extLst>
              </p:cNvPr>
              <p:cNvPicPr>
                <a:picLocks noChangeAspect="1"/>
              </p:cNvPicPr>
              <p:nvPr/>
            </p:nvPicPr>
            <p:blipFill>
              <a:blip r:embed="rId2"/>
              <a:stretch>
                <a:fillRect/>
              </a:stretch>
            </p:blipFill>
            <p:spPr>
              <a:xfrm>
                <a:off x="13563601" y="7644156"/>
                <a:ext cx="3770814" cy="3013996"/>
              </a:xfrm>
              <a:prstGeom prst="rect">
                <a:avLst/>
              </a:prstGeom>
            </p:spPr>
          </p:pic>
          <p:cxnSp>
            <p:nvCxnSpPr>
              <p:cNvPr id="7" name="Straight Connector 6">
                <a:extLst>
                  <a:ext uri="{FF2B5EF4-FFF2-40B4-BE49-F238E27FC236}">
                    <a16:creationId xmlns:a16="http://schemas.microsoft.com/office/drawing/2014/main" id="{9DB95952-47A3-56D9-6FC2-A79EA2CA71E3}"/>
                  </a:ext>
                </a:extLst>
              </p:cNvPr>
              <p:cNvCxnSpPr/>
              <p:nvPr/>
            </p:nvCxnSpPr>
            <p:spPr>
              <a:xfrm>
                <a:off x="15333547" y="8171726"/>
                <a:ext cx="36198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0BEA192-EE5F-EDE4-8515-DF6E72314C85}"/>
                  </a:ext>
                </a:extLst>
              </p:cNvPr>
              <p:cNvCxnSpPr/>
              <p:nvPr/>
            </p:nvCxnSpPr>
            <p:spPr>
              <a:xfrm>
                <a:off x="14942919" y="8275892"/>
                <a:ext cx="3790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868312-3F96-8701-ED60-5176F9777708}"/>
                  </a:ext>
                </a:extLst>
              </p:cNvPr>
              <p:cNvCxnSpPr/>
              <p:nvPr/>
            </p:nvCxnSpPr>
            <p:spPr>
              <a:xfrm>
                <a:off x="14576389" y="9066822"/>
                <a:ext cx="3790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667991-F863-7019-16FE-6237782C3A99}"/>
                  </a:ext>
                </a:extLst>
              </p:cNvPr>
              <p:cNvCxnSpPr/>
              <p:nvPr/>
            </p:nvCxnSpPr>
            <p:spPr>
              <a:xfrm>
                <a:off x="15707103" y="9255874"/>
                <a:ext cx="3790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D3D56A-4CC2-C366-4333-451EA0CD248B}"/>
                  </a:ext>
                </a:extLst>
              </p:cNvPr>
              <p:cNvCxnSpPr/>
              <p:nvPr/>
            </p:nvCxnSpPr>
            <p:spPr>
              <a:xfrm>
                <a:off x="16458827" y="10232004"/>
                <a:ext cx="3790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8C62E-4502-966B-D2D8-184BD8DCADBF}"/>
                  </a:ext>
                </a:extLst>
              </p:cNvPr>
              <p:cNvCxnSpPr/>
              <p:nvPr/>
            </p:nvCxnSpPr>
            <p:spPr>
              <a:xfrm>
                <a:off x="16054721" y="10015942"/>
                <a:ext cx="3790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EF8E3F6-F0DE-EB36-80F4-2E56989AAEFB}"/>
                  </a:ext>
                </a:extLst>
              </p:cNvPr>
              <p:cNvCxnSpPr/>
              <p:nvPr/>
            </p:nvCxnSpPr>
            <p:spPr>
              <a:xfrm>
                <a:off x="14180001" y="10100812"/>
                <a:ext cx="3790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F68F9227-45B4-6783-CAF3-7DECF9A7D26D}"/>
                </a:ext>
              </a:extLst>
            </p:cNvPr>
            <p:cNvSpPr/>
            <p:nvPr/>
          </p:nvSpPr>
          <p:spPr>
            <a:xfrm>
              <a:off x="3630403" y="1943321"/>
              <a:ext cx="1385316" cy="553998"/>
            </a:xfrm>
            <a:prstGeom prst="rect">
              <a:avLst/>
            </a:prstGeom>
          </p:spPr>
          <p:txBody>
            <a:bodyPr wrap="none">
              <a:spAutoFit/>
            </a:bodyPr>
            <a:lstStyle/>
            <a:p>
              <a:r>
                <a:rPr lang="en-US" sz="3000" dirty="0"/>
                <a:t>+ </a:t>
              </a:r>
              <a:r>
                <a:rPr lang="en-US" sz="3000" dirty="0">
                  <a:solidFill>
                    <a:srgbClr val="FF0000"/>
                  </a:solidFill>
                </a:rPr>
                <a:t>noise</a:t>
              </a:r>
              <a:r>
                <a:rPr lang="en-US" sz="3000" dirty="0"/>
                <a:t> </a:t>
              </a:r>
            </a:p>
          </p:txBody>
        </p:sp>
        <p:pic>
          <p:nvPicPr>
            <p:cNvPr id="15" name="Picture 14">
              <a:extLst>
                <a:ext uri="{FF2B5EF4-FFF2-40B4-BE49-F238E27FC236}">
                  <a16:creationId xmlns:a16="http://schemas.microsoft.com/office/drawing/2014/main" id="{04E0D815-4E44-E638-822E-63B6C68001E2}"/>
                </a:ext>
              </a:extLst>
            </p:cNvPr>
            <p:cNvPicPr>
              <a:picLocks noChangeAspect="1"/>
            </p:cNvPicPr>
            <p:nvPr/>
          </p:nvPicPr>
          <p:blipFill>
            <a:blip r:embed="rId2"/>
            <a:stretch>
              <a:fillRect/>
            </a:stretch>
          </p:blipFill>
          <p:spPr>
            <a:xfrm>
              <a:off x="1752600" y="1417638"/>
              <a:ext cx="1965817" cy="1547655"/>
            </a:xfrm>
            <a:prstGeom prst="rect">
              <a:avLst/>
            </a:prstGeom>
          </p:spPr>
        </p:pic>
        <p:sp>
          <p:nvSpPr>
            <p:cNvPr id="16" name="Right Arrow 15">
              <a:extLst>
                <a:ext uri="{FF2B5EF4-FFF2-40B4-BE49-F238E27FC236}">
                  <a16:creationId xmlns:a16="http://schemas.microsoft.com/office/drawing/2014/main" id="{24EEE8F6-F679-E997-DCBA-29474175865C}"/>
                </a:ext>
              </a:extLst>
            </p:cNvPr>
            <p:cNvSpPr/>
            <p:nvPr/>
          </p:nvSpPr>
          <p:spPr>
            <a:xfrm>
              <a:off x="5066713" y="1995852"/>
              <a:ext cx="379227" cy="477774"/>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endParaRPr lang="en-US" sz="1313">
                <a:solidFill>
                  <a:srgbClr val="FFFFFF"/>
                </a:solidFill>
                <a:latin typeface="DIN Alternate"/>
                <a:ea typeface="DIN Alternate"/>
                <a:cs typeface="DIN Alternate"/>
                <a:sym typeface="DIN Alternate"/>
              </a:endParaRPr>
            </a:p>
          </p:txBody>
        </p:sp>
        <p:sp>
          <p:nvSpPr>
            <p:cNvPr id="17" name="TextBox 16">
              <a:extLst>
                <a:ext uri="{FF2B5EF4-FFF2-40B4-BE49-F238E27FC236}">
                  <a16:creationId xmlns:a16="http://schemas.microsoft.com/office/drawing/2014/main" id="{566AE3D2-05A9-6F7B-4A05-42E077760D40}"/>
                </a:ext>
              </a:extLst>
            </p:cNvPr>
            <p:cNvSpPr txBox="1"/>
            <p:nvPr/>
          </p:nvSpPr>
          <p:spPr>
            <a:xfrm>
              <a:off x="849390" y="3636884"/>
              <a:ext cx="3645550" cy="438582"/>
            </a:xfrm>
            <a:prstGeom prst="rect">
              <a:avLst/>
            </a:prstGeom>
            <a:noFill/>
          </p:spPr>
          <p:txBody>
            <a:bodyPr wrap="none" rtlCol="0">
              <a:spAutoFit/>
            </a:bodyPr>
            <a:lstStyle/>
            <a:p>
              <a:r>
                <a:rPr lang="en-US" sz="2250" dirty="0">
                  <a:solidFill>
                    <a:srgbClr val="FF0000"/>
                  </a:solidFill>
                </a:rPr>
                <a:t>noise </a:t>
              </a:r>
              <a:r>
                <a:rPr lang="en-US" altLang="zh-CN" sz="2250" dirty="0">
                  <a:solidFill>
                    <a:srgbClr val="FF0000"/>
                  </a:solidFill>
                  <a:latin typeface="Times New Roman" panose="02020603050405020304" pitchFamily="18" charset="0"/>
                  <a:cs typeface="Times New Roman" panose="02020603050405020304" pitchFamily="18" charset="0"/>
                </a:rPr>
                <a:t>~</a:t>
              </a:r>
              <a:r>
                <a:rPr lang="zh-CN" altLang="en-US" sz="2250" dirty="0">
                  <a:solidFill>
                    <a:srgbClr val="FF0000"/>
                  </a:solidFill>
                  <a:latin typeface="Times New Roman" panose="02020603050405020304" pitchFamily="18" charset="0"/>
                  <a:cs typeface="Times New Roman" panose="02020603050405020304" pitchFamily="18" charset="0"/>
                </a:rPr>
                <a:t> </a:t>
              </a:r>
              <a:r>
                <a:rPr lang="en-US" altLang="zh-CN" sz="2250" dirty="0">
                  <a:solidFill>
                    <a:srgbClr val="FF0000"/>
                  </a:solidFill>
                  <a:latin typeface="Times New Roman" panose="02020603050405020304" pitchFamily="18" charset="0"/>
                  <a:cs typeface="Times New Roman" panose="02020603050405020304" pitchFamily="18" charset="0"/>
                </a:rPr>
                <a:t>Laplacian</a:t>
              </a:r>
              <a:r>
                <a:rPr lang="zh-CN" altLang="en-US" sz="2250" dirty="0">
                  <a:solidFill>
                    <a:srgbClr val="FF0000"/>
                  </a:solidFill>
                  <a:latin typeface="Times New Roman" panose="02020603050405020304" pitchFamily="18" charset="0"/>
                  <a:cs typeface="Times New Roman" panose="02020603050405020304" pitchFamily="18" charset="0"/>
                </a:rPr>
                <a:t> </a:t>
              </a:r>
              <a:r>
                <a:rPr lang="en-US" altLang="zh-CN" sz="2250" dirty="0">
                  <a:solidFill>
                    <a:srgbClr val="FF0000"/>
                  </a:solidFill>
                  <a:latin typeface="Times New Roman" panose="02020603050405020304" pitchFamily="18" charset="0"/>
                  <a:cs typeface="Times New Roman" panose="02020603050405020304" pitchFamily="18" charset="0"/>
                </a:rPr>
                <a:t>distribution</a:t>
              </a:r>
              <a:endParaRPr lang="en-US" sz="225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5EC30C66-D5B1-E703-3DA9-4C02BB4460B5}"/>
                </a:ext>
              </a:extLst>
            </p:cNvPr>
            <p:cNvPicPr>
              <a:picLocks noChangeAspect="1"/>
            </p:cNvPicPr>
            <p:nvPr/>
          </p:nvPicPr>
          <p:blipFill>
            <a:blip r:embed="rId3"/>
            <a:stretch>
              <a:fillRect/>
            </a:stretch>
          </p:blipFill>
          <p:spPr>
            <a:xfrm>
              <a:off x="4830829" y="3367720"/>
              <a:ext cx="2486250" cy="1864687"/>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E91F0E3-E875-A62D-DF60-D10D7A87F9F9}"/>
                    </a:ext>
                  </a:extLst>
                </p:cNvPr>
                <p:cNvSpPr txBox="1"/>
                <p:nvPr/>
              </p:nvSpPr>
              <p:spPr>
                <a:xfrm>
                  <a:off x="1055155" y="4219564"/>
                  <a:ext cx="2522870" cy="723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lang="en-US" altLang="zh-CN" sz="2475" i="1" spc="15">
                            <a:solidFill>
                              <a:srgbClr val="5C5C5C"/>
                            </a:solidFill>
                            <a:latin typeface="Cambria Math" panose="02040503050406030204" pitchFamily="18" charset="0"/>
                            <a:sym typeface="Iowan Old Style"/>
                          </a:rPr>
                          <m:t>𝑃</m:t>
                        </m:r>
                        <m:d>
                          <m:dPr>
                            <m:ctrlPr>
                              <a:rPr lang="en-US" altLang="zh-CN" sz="2475" i="1" spc="15">
                                <a:solidFill>
                                  <a:srgbClr val="5C5C5C"/>
                                </a:solidFill>
                                <a:latin typeface="Cambria Math" panose="02040503050406030204" pitchFamily="18" charset="0"/>
                                <a:sym typeface="Iowan Old Style"/>
                              </a:rPr>
                            </m:ctrlPr>
                          </m:dPr>
                          <m:e>
                            <m:r>
                              <a:rPr lang="en-US" altLang="zh-CN" sz="2475" i="1" spc="15">
                                <a:solidFill>
                                  <a:srgbClr val="5C5C5C"/>
                                </a:solidFill>
                                <a:latin typeface="Cambria Math" panose="02040503050406030204" pitchFamily="18" charset="0"/>
                                <a:sym typeface="Iowan Old Style"/>
                              </a:rPr>
                              <m:t>𝑥</m:t>
                            </m:r>
                          </m:e>
                        </m:d>
                        <m:r>
                          <a:rPr lang="en-US" altLang="zh-CN" sz="2475" i="1" spc="15">
                            <a:solidFill>
                              <a:srgbClr val="5C5C5C"/>
                            </a:solidFill>
                            <a:latin typeface="Cambria Math" panose="02040503050406030204" pitchFamily="18" charset="0"/>
                            <a:sym typeface="Iowan Old Style"/>
                          </a:rPr>
                          <m:t>=</m:t>
                        </m:r>
                        <m:f>
                          <m:fPr>
                            <m:ctrlPr>
                              <a:rPr lang="en-US" sz="2475" i="1" spc="15">
                                <a:solidFill>
                                  <a:srgbClr val="5C5C5C"/>
                                </a:solidFill>
                                <a:latin typeface="Cambria Math" panose="02040503050406030204" pitchFamily="18" charset="0"/>
                                <a:sym typeface="Iowan Old Style"/>
                              </a:rPr>
                            </m:ctrlPr>
                          </m:fPr>
                          <m:num>
                            <m:r>
                              <a:rPr lang="en-US" altLang="zh-CN" sz="2475" i="1" spc="15">
                                <a:solidFill>
                                  <a:srgbClr val="5C5C5C"/>
                                </a:solidFill>
                                <a:latin typeface="Cambria Math" panose="02040503050406030204" pitchFamily="18" charset="0"/>
                                <a:sym typeface="Iowan Old Style"/>
                              </a:rPr>
                              <m:t>1</m:t>
                            </m:r>
                          </m:num>
                          <m:den>
                            <m:r>
                              <a:rPr lang="en-US" altLang="zh-CN" sz="2475" i="1" spc="15">
                                <a:solidFill>
                                  <a:srgbClr val="5C5C5C"/>
                                </a:solidFill>
                                <a:latin typeface="Cambria Math" panose="02040503050406030204" pitchFamily="18" charset="0"/>
                                <a:sym typeface="Iowan Old Style"/>
                              </a:rPr>
                              <m:t>2</m:t>
                            </m:r>
                            <m:r>
                              <a:rPr lang="en-US" altLang="zh-CN" sz="2475" i="1" spc="15">
                                <a:solidFill>
                                  <a:srgbClr val="5C5C5C"/>
                                </a:solidFill>
                                <a:latin typeface="Cambria Math" panose="02040503050406030204" pitchFamily="18" charset="0"/>
                                <a:sym typeface="Iowan Old Style"/>
                              </a:rPr>
                              <m:t>𝑏</m:t>
                            </m:r>
                          </m:den>
                        </m:f>
                        <m:sSup>
                          <m:sSupPr>
                            <m:ctrlPr>
                              <a:rPr lang="en-US" sz="2475" i="1" spc="15">
                                <a:solidFill>
                                  <a:srgbClr val="5C5C5C"/>
                                </a:solidFill>
                                <a:latin typeface="Cambria Math" panose="02040503050406030204" pitchFamily="18" charset="0"/>
                                <a:sym typeface="Iowan Old Style"/>
                              </a:rPr>
                            </m:ctrlPr>
                          </m:sSupPr>
                          <m:e>
                            <m:r>
                              <a:rPr lang="en-US" altLang="zh-CN" sz="2475" i="1" spc="15">
                                <a:solidFill>
                                  <a:srgbClr val="5C5C5C"/>
                                </a:solidFill>
                                <a:latin typeface="Cambria Math" panose="02040503050406030204" pitchFamily="18" charset="0"/>
                                <a:sym typeface="Iowan Old Style"/>
                              </a:rPr>
                              <m:t>𝑒</m:t>
                            </m:r>
                          </m:e>
                          <m:sup>
                            <m:r>
                              <a:rPr lang="en-US" altLang="zh-CN" sz="2475" i="1" spc="15">
                                <a:solidFill>
                                  <a:srgbClr val="5C5C5C"/>
                                </a:solidFill>
                                <a:latin typeface="Cambria Math" panose="02040503050406030204" pitchFamily="18" charset="0"/>
                                <a:sym typeface="Iowan Old Style"/>
                              </a:rPr>
                              <m:t>−</m:t>
                            </m:r>
                            <m:f>
                              <m:fPr>
                                <m:ctrlPr>
                                  <a:rPr lang="en-US" altLang="zh-CN" sz="2475" i="1" spc="15">
                                    <a:solidFill>
                                      <a:srgbClr val="5C5C5C"/>
                                    </a:solidFill>
                                    <a:latin typeface="Cambria Math" panose="02040503050406030204" pitchFamily="18" charset="0"/>
                                    <a:sym typeface="Iowan Old Style"/>
                                  </a:rPr>
                                </m:ctrlPr>
                              </m:fPr>
                              <m:num>
                                <m:d>
                                  <m:dPr>
                                    <m:begChr m:val="|"/>
                                    <m:endChr m:val="|"/>
                                    <m:ctrlPr>
                                      <a:rPr lang="en-US" altLang="zh-CN" sz="2475" i="1">
                                        <a:latin typeface="Cambria Math" panose="02040503050406030204" pitchFamily="18" charset="0"/>
                                      </a:rPr>
                                    </m:ctrlPr>
                                  </m:dPr>
                                  <m:e>
                                    <m:r>
                                      <a:rPr lang="en-US" altLang="zh-CN" sz="2475">
                                        <a:latin typeface="Cambria Math" panose="02040503050406030204" pitchFamily="18" charset="0"/>
                                      </a:rPr>
                                      <m:t>𝑥</m:t>
                                    </m:r>
                                    <m:r>
                                      <a:rPr lang="en-US" altLang="zh-CN" sz="2475">
                                        <a:latin typeface="Cambria Math" panose="02040503050406030204" pitchFamily="18" charset="0"/>
                                      </a:rPr>
                                      <m:t>−</m:t>
                                    </m:r>
                                    <m:r>
                                      <a:rPr lang="en-US" altLang="zh-CN" sz="2475">
                                        <a:latin typeface="Cambria Math" panose="02040503050406030204" pitchFamily="18" charset="0"/>
                                        <a:ea typeface="Cambria Math" panose="02040503050406030204" pitchFamily="18" charset="0"/>
                                      </a:rPr>
                                      <m:t>𝜇</m:t>
                                    </m:r>
                                  </m:e>
                                </m:d>
                              </m:num>
                              <m:den>
                                <m:r>
                                  <a:rPr lang="en-US" altLang="zh-CN" sz="2475" i="1" spc="15">
                                    <a:solidFill>
                                      <a:srgbClr val="5C5C5C"/>
                                    </a:solidFill>
                                    <a:latin typeface="Cambria Math" panose="02040503050406030204" pitchFamily="18" charset="0"/>
                                    <a:sym typeface="Iowan Old Style"/>
                                  </a:rPr>
                                  <m:t>𝑏</m:t>
                                </m:r>
                              </m:den>
                            </m:f>
                          </m:sup>
                        </m:sSup>
                      </m:oMath>
                    </m:oMathPara>
                  </a14:m>
                  <a:endParaRPr lang="en-US" sz="2475" i="1" spc="15" dirty="0">
                    <a:solidFill>
                      <a:srgbClr val="5C5C5C"/>
                    </a:solidFill>
                    <a:sym typeface="Iowan Old Style"/>
                  </a:endParaRPr>
                </a:p>
              </p:txBody>
            </p:sp>
          </mc:Choice>
          <mc:Fallback>
            <p:sp>
              <p:nvSpPr>
                <p:cNvPr id="19" name="TextBox 18">
                  <a:extLst>
                    <a:ext uri="{FF2B5EF4-FFF2-40B4-BE49-F238E27FC236}">
                      <a16:creationId xmlns:a16="http://schemas.microsoft.com/office/drawing/2014/main" id="{2E91F0E3-E875-A62D-DF60-D10D7A87F9F9}"/>
                    </a:ext>
                  </a:extLst>
                </p:cNvPr>
                <p:cNvSpPr txBox="1">
                  <a:spLocks noRot="1" noChangeAspect="1" noMove="1" noResize="1" noEditPoints="1" noAdjustHandles="1" noChangeArrowheads="1" noChangeShapeType="1" noTextEdit="1"/>
                </p:cNvSpPr>
                <p:nvPr/>
              </p:nvSpPr>
              <p:spPr>
                <a:xfrm>
                  <a:off x="1055155" y="4219564"/>
                  <a:ext cx="2522870" cy="723853"/>
                </a:xfrm>
                <a:prstGeom prst="rect">
                  <a:avLst/>
                </a:prstGeom>
                <a:blipFill>
                  <a:blip r:embed="rId4"/>
                  <a:stretch>
                    <a:fillRect l="-2513" b="-17241"/>
                  </a:stretch>
                </a:blipFill>
                <a:ln w="12700" cap="flat">
                  <a:noFill/>
                  <a:miter lim="400000"/>
                </a:ln>
                <a:effectLst/>
              </p:spPr>
              <p:txBody>
                <a:bodyPr/>
                <a:lstStyle/>
                <a:p>
                  <a:r>
                    <a:rPr lang="en-US">
                      <a:noFill/>
                    </a:rPr>
                    <a:t> </a:t>
                  </a:r>
                </a:p>
              </p:txBody>
            </p:sp>
          </mc:Fallback>
        </mc:AlternateContent>
      </p:grpSp>
      <p:sp>
        <p:nvSpPr>
          <p:cNvPr id="20" name="TextBox 15">
            <a:extLst>
              <a:ext uri="{FF2B5EF4-FFF2-40B4-BE49-F238E27FC236}">
                <a16:creationId xmlns:a16="http://schemas.microsoft.com/office/drawing/2014/main" id="{1D560659-DBBF-D43B-24CA-22F2681FE194}"/>
              </a:ext>
            </a:extLst>
          </p:cNvPr>
          <p:cNvSpPr txBox="1">
            <a:spLocks noChangeArrowheads="1"/>
          </p:cNvSpPr>
          <p:nvPr/>
        </p:nvSpPr>
        <p:spPr bwMode="auto">
          <a:xfrm>
            <a:off x="228600" y="5723589"/>
            <a:ext cx="8686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err="1">
                <a:solidFill>
                  <a:schemeClr val="tx1"/>
                </a:solidFill>
              </a:rPr>
              <a:t>Dwork</a:t>
            </a:r>
            <a:r>
              <a:rPr lang="en-US" altLang="en-US" dirty="0"/>
              <a:t> C</a:t>
            </a:r>
            <a:r>
              <a:rPr lang="en-US" altLang="en-US" dirty="0">
                <a:solidFill>
                  <a:schemeClr val="tx1"/>
                </a:solidFill>
              </a:rPr>
              <a:t>, and Aaron R. </a:t>
            </a:r>
            <a:r>
              <a:rPr lang="en-US" altLang="en-US" dirty="0"/>
              <a:t>“</a:t>
            </a:r>
            <a:r>
              <a:rPr lang="en-US" altLang="en-US" dirty="0">
                <a:solidFill>
                  <a:schemeClr val="tx1"/>
                </a:solidFill>
              </a:rPr>
              <a:t>The algorithmic foundations of differential privacy.” </a:t>
            </a:r>
            <a:r>
              <a:rPr lang="en-US" altLang="en-US" i="1" dirty="0">
                <a:solidFill>
                  <a:schemeClr val="tx1"/>
                </a:solidFill>
              </a:rPr>
              <a:t>Foundations and Trends in Theoretical Computer Science</a:t>
            </a:r>
            <a:r>
              <a:rPr lang="en-US" altLang="en-US" dirty="0">
                <a:solidFill>
                  <a:schemeClr val="tx1"/>
                </a:solidFill>
              </a:rPr>
              <a:t> 9.3–4 (2014): 211-407.</a:t>
            </a:r>
          </a:p>
          <a:p>
            <a:r>
              <a:rPr lang="en-US" altLang="en-US" dirty="0">
                <a:solidFill>
                  <a:schemeClr val="tx1"/>
                </a:solidFill>
              </a:rPr>
              <a:t>Task C. “Privacy-preserving social network analysis”, Purdue University.</a:t>
            </a:r>
          </a:p>
        </p:txBody>
      </p:sp>
    </p:spTree>
    <p:extLst>
      <p:ext uri="{BB962C8B-B14F-4D97-AF65-F5344CB8AC3E}">
        <p14:creationId xmlns:p14="http://schemas.microsoft.com/office/powerpoint/2010/main" val="2005029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55E79-BD1E-7BF0-F623-C2CF946414BF}"/>
              </a:ext>
            </a:extLst>
          </p:cNvPr>
          <p:cNvSpPr>
            <a:spLocks noGrp="1"/>
          </p:cNvSpPr>
          <p:nvPr>
            <p:ph type="title"/>
          </p:nvPr>
        </p:nvSpPr>
        <p:spPr/>
        <p:txBody>
          <a:bodyPr>
            <a:normAutofit fontScale="90000"/>
          </a:bodyPr>
          <a:lstStyle/>
          <a:p>
            <a:r>
              <a:rPr lang="en-US" dirty="0"/>
              <a:t>Differential Privacy </a:t>
            </a:r>
            <a:br>
              <a:rPr lang="en-US" dirty="0"/>
            </a:br>
            <a:r>
              <a:rPr lang="en-US" dirty="0"/>
              <a:t>in Machine Learning</a:t>
            </a:r>
          </a:p>
        </p:txBody>
      </p:sp>
      <p:sp>
        <p:nvSpPr>
          <p:cNvPr id="4" name="Slide Number Placeholder 3">
            <a:extLst>
              <a:ext uri="{FF2B5EF4-FFF2-40B4-BE49-F238E27FC236}">
                <a16:creationId xmlns:a16="http://schemas.microsoft.com/office/drawing/2014/main" id="{340E93BA-5151-56D7-10BF-48924A43444A}"/>
              </a:ext>
            </a:extLst>
          </p:cNvPr>
          <p:cNvSpPr>
            <a:spLocks noGrp="1"/>
          </p:cNvSpPr>
          <p:nvPr>
            <p:ph type="sldNum" sz="quarter" idx="12"/>
          </p:nvPr>
        </p:nvSpPr>
        <p:spPr/>
        <p:txBody>
          <a:bodyPr/>
          <a:lstStyle/>
          <a:p>
            <a:fld id="{E6F286D7-7C42-254F-8B91-AC3DD8D29061}" type="slidenum">
              <a:rPr lang="en-US" smtClean="0"/>
              <a:pPr/>
              <a:t>49</a:t>
            </a:fld>
            <a:endParaRPr lang="en-US"/>
          </a:p>
        </p:txBody>
      </p:sp>
      <p:pic>
        <p:nvPicPr>
          <p:cNvPr id="5" name="Content Placeholder 6">
            <a:extLst>
              <a:ext uri="{FF2B5EF4-FFF2-40B4-BE49-F238E27FC236}">
                <a16:creationId xmlns:a16="http://schemas.microsoft.com/office/drawing/2014/main" id="{1CDD18C0-9B26-780F-69A3-11DF5813F0CF}"/>
              </a:ext>
            </a:extLst>
          </p:cNvPr>
          <p:cNvPicPr>
            <a:picLocks noChangeAspect="1"/>
          </p:cNvPicPr>
          <p:nvPr/>
        </p:nvPicPr>
        <p:blipFill>
          <a:blip r:embed="rId2"/>
          <a:stretch>
            <a:fillRect/>
          </a:stretch>
        </p:blipFill>
        <p:spPr>
          <a:xfrm>
            <a:off x="1139638" y="2084049"/>
            <a:ext cx="6797489" cy="3500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6" name="TextBox 5">
            <a:extLst>
              <a:ext uri="{FF2B5EF4-FFF2-40B4-BE49-F238E27FC236}">
                <a16:creationId xmlns:a16="http://schemas.microsoft.com/office/drawing/2014/main" id="{FFEE4476-BC3D-7917-C36E-ED80F5D9C463}"/>
              </a:ext>
            </a:extLst>
          </p:cNvPr>
          <p:cNvSpPr txBox="1"/>
          <p:nvPr/>
        </p:nvSpPr>
        <p:spPr>
          <a:xfrm>
            <a:off x="502824" y="2661077"/>
            <a:ext cx="82395" cy="369332"/>
          </a:xfrm>
          <a:prstGeom prst="rect">
            <a:avLst/>
          </a:prstGeom>
          <a:noFill/>
        </p:spPr>
        <p:txBody>
          <a:bodyPr wrap="square" rtlCol="0">
            <a:spAutoFit/>
          </a:bodyPr>
          <a:lstStyle/>
          <a:p>
            <a:endParaRPr lang="en-US" dirty="0">
              <a:solidFill>
                <a:srgbClr val="000000"/>
              </a:solidFill>
              <a:latin typeface="Arial" panose="020B0604020202020204" pitchFamily="34" charset="0"/>
              <a:cs typeface="Arial" panose="020B0604020202020204" pitchFamily="34" charset="0"/>
            </a:endParaRPr>
          </a:p>
        </p:txBody>
      </p:sp>
      <p:sp>
        <p:nvSpPr>
          <p:cNvPr id="7" name="Oval Callout 6">
            <a:extLst>
              <a:ext uri="{FF2B5EF4-FFF2-40B4-BE49-F238E27FC236}">
                <a16:creationId xmlns:a16="http://schemas.microsoft.com/office/drawing/2014/main" id="{CC1A8E19-1D30-327F-6E70-3752375CF0E0}"/>
              </a:ext>
            </a:extLst>
          </p:cNvPr>
          <p:cNvSpPr/>
          <p:nvPr/>
        </p:nvSpPr>
        <p:spPr>
          <a:xfrm>
            <a:off x="502824" y="2661076"/>
            <a:ext cx="1107019" cy="341983"/>
          </a:xfrm>
          <a:prstGeom prst="wedgeEllipseCallout">
            <a:avLst>
              <a:gd name="adj1" fmla="val 25483"/>
              <a:gd name="adj2" fmla="val 10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Arial" panose="020B0604020202020204" pitchFamily="34" charset="0"/>
                <a:cs typeface="Arial" panose="020B0604020202020204" pitchFamily="34" charset="0"/>
              </a:rPr>
              <a:t>DP</a:t>
            </a:r>
            <a:endParaRPr lang="en-US" dirty="0">
              <a:solidFill>
                <a:srgbClr val="000000"/>
              </a:solidFill>
              <a:latin typeface="Arial" panose="020B0604020202020204" pitchFamily="34" charset="0"/>
              <a:cs typeface="Arial" panose="020B0604020202020204" pitchFamily="34" charset="0"/>
            </a:endParaRPr>
          </a:p>
        </p:txBody>
      </p:sp>
      <p:sp>
        <p:nvSpPr>
          <p:cNvPr id="8" name="Oval Callout 7">
            <a:extLst>
              <a:ext uri="{FF2B5EF4-FFF2-40B4-BE49-F238E27FC236}">
                <a16:creationId xmlns:a16="http://schemas.microsoft.com/office/drawing/2014/main" id="{360DA1C6-59B1-AAE8-3EE9-A2EEDB8A3911}"/>
              </a:ext>
            </a:extLst>
          </p:cNvPr>
          <p:cNvSpPr/>
          <p:nvPr/>
        </p:nvSpPr>
        <p:spPr>
          <a:xfrm>
            <a:off x="2047507" y="1770540"/>
            <a:ext cx="1107019" cy="341983"/>
          </a:xfrm>
          <a:prstGeom prst="wedgeEllipseCallout">
            <a:avLst>
              <a:gd name="adj1" fmla="val 8641"/>
              <a:gd name="adj2" fmla="val 1093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Arial" panose="020B0604020202020204" pitchFamily="34" charset="0"/>
                <a:cs typeface="Arial" panose="020B0604020202020204" pitchFamily="34" charset="0"/>
              </a:rPr>
              <a:t>DP</a:t>
            </a:r>
            <a:endParaRPr lang="en-US" dirty="0">
              <a:solidFill>
                <a:srgbClr val="000000"/>
              </a:solidFill>
              <a:latin typeface="Arial" panose="020B0604020202020204" pitchFamily="34" charset="0"/>
              <a:cs typeface="Arial" panose="020B0604020202020204" pitchFamily="34" charset="0"/>
            </a:endParaRPr>
          </a:p>
        </p:txBody>
      </p:sp>
      <p:sp>
        <p:nvSpPr>
          <p:cNvPr id="9" name="Oval Callout 8">
            <a:extLst>
              <a:ext uri="{FF2B5EF4-FFF2-40B4-BE49-F238E27FC236}">
                <a16:creationId xmlns:a16="http://schemas.microsoft.com/office/drawing/2014/main" id="{F797C6E9-4FB3-3A9C-F99C-827E11823526}"/>
              </a:ext>
            </a:extLst>
          </p:cNvPr>
          <p:cNvSpPr/>
          <p:nvPr/>
        </p:nvSpPr>
        <p:spPr>
          <a:xfrm>
            <a:off x="5309868" y="2169673"/>
            <a:ext cx="1107019" cy="341983"/>
          </a:xfrm>
          <a:prstGeom prst="wedgeEllipseCallout">
            <a:avLst>
              <a:gd name="adj1" fmla="val 8641"/>
              <a:gd name="adj2" fmla="val 1093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Arial" panose="020B0604020202020204" pitchFamily="34" charset="0"/>
                <a:cs typeface="Arial" panose="020B0604020202020204" pitchFamily="34" charset="0"/>
              </a:rPr>
              <a:t>DP</a:t>
            </a:r>
            <a:endParaRPr lang="en-US" dirty="0">
              <a:solidFill>
                <a:srgbClr val="000000"/>
              </a:solidFill>
              <a:latin typeface="Arial" panose="020B0604020202020204" pitchFamily="34" charset="0"/>
              <a:cs typeface="Arial" panose="020B0604020202020204" pitchFamily="34" charset="0"/>
            </a:endParaRPr>
          </a:p>
        </p:txBody>
      </p:sp>
      <p:sp>
        <p:nvSpPr>
          <p:cNvPr id="10" name="Oval Callout 9">
            <a:extLst>
              <a:ext uri="{FF2B5EF4-FFF2-40B4-BE49-F238E27FC236}">
                <a16:creationId xmlns:a16="http://schemas.microsoft.com/office/drawing/2014/main" id="{7C18754A-65D5-48EB-22D1-B5CD14CAE2CF}"/>
              </a:ext>
            </a:extLst>
          </p:cNvPr>
          <p:cNvSpPr/>
          <p:nvPr/>
        </p:nvSpPr>
        <p:spPr>
          <a:xfrm>
            <a:off x="4119544" y="2169673"/>
            <a:ext cx="1107019" cy="341983"/>
          </a:xfrm>
          <a:prstGeom prst="wedgeEllipseCallout">
            <a:avLst>
              <a:gd name="adj1" fmla="val 8641"/>
              <a:gd name="adj2" fmla="val 1093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Arial" panose="020B0604020202020204" pitchFamily="34" charset="0"/>
                <a:cs typeface="Arial" panose="020B0604020202020204" pitchFamily="34" charset="0"/>
              </a:rPr>
              <a:t>DP</a:t>
            </a:r>
            <a:endParaRPr 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5576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5</a:t>
            </a:fld>
            <a:endParaRPr lang="en-US" dirty="0"/>
          </a:p>
        </p:txBody>
      </p:sp>
      <p:grpSp>
        <p:nvGrpSpPr>
          <p:cNvPr id="8" name="Group 7"/>
          <p:cNvGrpSpPr/>
          <p:nvPr/>
        </p:nvGrpSpPr>
        <p:grpSpPr>
          <a:xfrm>
            <a:off x="276225" y="661078"/>
            <a:ext cx="8993094" cy="6042731"/>
            <a:chOff x="276225" y="661078"/>
            <a:chExt cx="8993094" cy="6042731"/>
          </a:xfrm>
        </p:grpSpPr>
        <p:pic>
          <p:nvPicPr>
            <p:cNvPr id="4" name="Picture 3" descr="the-sequencing-explosion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 y="661078"/>
              <a:ext cx="7343775" cy="5172075"/>
            </a:xfrm>
            <a:prstGeom prst="rect">
              <a:avLst/>
            </a:prstGeom>
          </p:spPr>
        </p:pic>
        <p:pic>
          <p:nvPicPr>
            <p:cNvPr id="1026" name="Picture 2" descr="mage result for illumina novase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017" y="5823276"/>
              <a:ext cx="880533" cy="8805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14068" y="5780479"/>
              <a:ext cx="2555251" cy="923330"/>
            </a:xfrm>
            <a:prstGeom prst="rect">
              <a:avLst/>
            </a:prstGeom>
          </p:spPr>
          <p:txBody>
            <a:bodyPr wrap="none">
              <a:spAutoFit/>
            </a:bodyPr>
            <a:lstStyle/>
            <a:p>
              <a:r>
                <a:rPr lang="en-US" dirty="0"/>
                <a:t>Illumina </a:t>
              </a:r>
              <a:r>
                <a:rPr lang="en-US" dirty="0" err="1"/>
                <a:t>NovaSeq</a:t>
              </a:r>
              <a:r>
                <a:rPr lang="en-US" dirty="0"/>
                <a:t>:</a:t>
              </a:r>
            </a:p>
            <a:p>
              <a:r>
                <a:rPr lang="en-US" dirty="0"/>
                <a:t>$100 per human genome</a:t>
              </a:r>
            </a:p>
            <a:p>
              <a:r>
                <a:rPr lang="en-US" dirty="0"/>
                <a:t>1 hour</a:t>
              </a:r>
            </a:p>
          </p:txBody>
        </p:sp>
        <p:sp>
          <p:nvSpPr>
            <p:cNvPr id="7" name="Rectangle 6"/>
            <p:cNvSpPr/>
            <p:nvPr/>
          </p:nvSpPr>
          <p:spPr>
            <a:xfrm>
              <a:off x="6221319" y="5496276"/>
              <a:ext cx="697627" cy="369332"/>
            </a:xfrm>
            <a:prstGeom prst="rect">
              <a:avLst/>
            </a:prstGeom>
          </p:spPr>
          <p:txBody>
            <a:bodyPr wrap="none">
              <a:spAutoFit/>
            </a:bodyPr>
            <a:lstStyle/>
            <a:p>
              <a:r>
                <a:rPr lang="en-US" dirty="0">
                  <a:solidFill>
                    <a:srgbClr val="00B050"/>
                  </a:solidFill>
                  <a:latin typeface="Arial" charset="0"/>
                  <a:ea typeface="Arial" charset="0"/>
                  <a:cs typeface="Arial" charset="0"/>
                </a:rPr>
                <a:t>2017</a:t>
              </a:r>
            </a:p>
          </p:txBody>
        </p:sp>
      </p:grpSp>
      <p:sp>
        <p:nvSpPr>
          <p:cNvPr id="2" name="Explosion 1 1"/>
          <p:cNvSpPr/>
          <p:nvPr/>
        </p:nvSpPr>
        <p:spPr>
          <a:xfrm>
            <a:off x="4859867" y="1072252"/>
            <a:ext cx="4284133" cy="2953618"/>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C00000"/>
                </a:solidFill>
              </a:rPr>
              <a:t>Now the bottleneck </a:t>
            </a:r>
            <a:r>
              <a:rPr lang="en-US" b="1">
                <a:solidFill>
                  <a:srgbClr val="C00000"/>
                </a:solidFill>
              </a:rPr>
              <a:t>is computing/informatics</a:t>
            </a:r>
            <a:endParaRPr lang="en-US" b="1" dirty="0">
              <a:solidFill>
                <a:srgbClr val="C00000"/>
              </a:solidFill>
            </a:endParaRPr>
          </a:p>
        </p:txBody>
      </p:sp>
      <p:sp>
        <p:nvSpPr>
          <p:cNvPr id="9" name="Rectangle 8"/>
          <p:cNvSpPr/>
          <p:nvPr/>
        </p:nvSpPr>
        <p:spPr>
          <a:xfrm>
            <a:off x="442913" y="1615701"/>
            <a:ext cx="4572000" cy="646331"/>
          </a:xfrm>
          <a:prstGeom prst="rect">
            <a:avLst/>
          </a:prstGeom>
        </p:spPr>
        <p:txBody>
          <a:bodyPr>
            <a:spAutoFit/>
          </a:bodyPr>
          <a:lstStyle/>
          <a:p>
            <a:r>
              <a:rPr lang="en-US" dirty="0"/>
              <a:t>Processing this 3-billion-base-pair human genome takes immense computing power</a:t>
            </a:r>
          </a:p>
        </p:txBody>
      </p:sp>
      <p:sp>
        <p:nvSpPr>
          <p:cNvPr id="13" name="Rectangle 12"/>
          <p:cNvSpPr/>
          <p:nvPr/>
        </p:nvSpPr>
        <p:spPr>
          <a:xfrm>
            <a:off x="1604434" y="5894685"/>
            <a:ext cx="3021725" cy="923330"/>
          </a:xfrm>
          <a:prstGeom prst="rect">
            <a:avLst/>
          </a:prstGeom>
        </p:spPr>
        <p:txBody>
          <a:bodyPr wrap="none">
            <a:spAutoFit/>
          </a:bodyPr>
          <a:lstStyle/>
          <a:p>
            <a:r>
              <a:rPr lang="en-US" dirty="0"/>
              <a:t>Sanger sequencing:</a:t>
            </a:r>
          </a:p>
          <a:p>
            <a:r>
              <a:rPr lang="en-US" dirty="0"/>
              <a:t>$3 billion per human genome</a:t>
            </a:r>
          </a:p>
          <a:p>
            <a:r>
              <a:rPr lang="en-US" dirty="0"/>
              <a:t>~5 years</a:t>
            </a:r>
          </a:p>
        </p:txBody>
      </p:sp>
      <p:sp>
        <p:nvSpPr>
          <p:cNvPr id="10" name="Rectangle 9"/>
          <p:cNvSpPr/>
          <p:nvPr/>
        </p:nvSpPr>
        <p:spPr>
          <a:xfrm>
            <a:off x="411474" y="5448420"/>
            <a:ext cx="1044794" cy="1323439"/>
          </a:xfrm>
          <a:prstGeom prst="rect">
            <a:avLst/>
          </a:prstGeom>
        </p:spPr>
        <p:txBody>
          <a:bodyPr wrap="square">
            <a:spAutoFit/>
          </a:bodyPr>
          <a:lstStyle/>
          <a:p>
            <a:r>
              <a:rPr lang="en-US" sz="1600" dirty="0">
                <a:solidFill>
                  <a:srgbClr val="0070C0"/>
                </a:solidFill>
              </a:rPr>
              <a:t>1988</a:t>
            </a:r>
          </a:p>
          <a:p>
            <a:r>
              <a:rPr lang="en-US" sz="1600" dirty="0">
                <a:solidFill>
                  <a:srgbClr val="0070C0"/>
                </a:solidFill>
              </a:rPr>
              <a:t>NIH &amp;DOE</a:t>
            </a:r>
          </a:p>
          <a:p>
            <a:r>
              <a:rPr lang="en-US" sz="1600" dirty="0">
                <a:solidFill>
                  <a:srgbClr val="0070C0"/>
                </a:solidFill>
              </a:rPr>
              <a:t>Human Genome Project</a:t>
            </a:r>
          </a:p>
        </p:txBody>
      </p:sp>
      <p:sp>
        <p:nvSpPr>
          <p:cNvPr id="15" name="5-Point Star 14"/>
          <p:cNvSpPr/>
          <p:nvPr/>
        </p:nvSpPr>
        <p:spPr>
          <a:xfrm>
            <a:off x="2728913" y="5150295"/>
            <a:ext cx="237067" cy="298125"/>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32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C297-83D6-AE89-5753-8B6A530E9017}"/>
              </a:ext>
            </a:extLst>
          </p:cNvPr>
          <p:cNvSpPr>
            <a:spLocks noGrp="1"/>
          </p:cNvSpPr>
          <p:nvPr>
            <p:ph type="title"/>
          </p:nvPr>
        </p:nvSpPr>
        <p:spPr/>
        <p:txBody>
          <a:bodyPr/>
          <a:lstStyle/>
          <a:p>
            <a:r>
              <a:rPr lang="en-US" dirty="0"/>
              <a:t>Federated Learning (FL)</a:t>
            </a:r>
          </a:p>
        </p:txBody>
      </p:sp>
      <p:sp>
        <p:nvSpPr>
          <p:cNvPr id="4" name="Slide Number Placeholder 3">
            <a:extLst>
              <a:ext uri="{FF2B5EF4-FFF2-40B4-BE49-F238E27FC236}">
                <a16:creationId xmlns:a16="http://schemas.microsoft.com/office/drawing/2014/main" id="{CA4D162D-5AB7-FEC5-6CBF-FE0ADDE53009}"/>
              </a:ext>
            </a:extLst>
          </p:cNvPr>
          <p:cNvSpPr>
            <a:spLocks noGrp="1"/>
          </p:cNvSpPr>
          <p:nvPr>
            <p:ph type="sldNum" sz="quarter" idx="12"/>
          </p:nvPr>
        </p:nvSpPr>
        <p:spPr/>
        <p:txBody>
          <a:bodyPr/>
          <a:lstStyle/>
          <a:p>
            <a:fld id="{E6F286D7-7C42-254F-8B91-AC3DD8D29061}" type="slidenum">
              <a:rPr lang="en-US" smtClean="0"/>
              <a:pPr/>
              <a:t>50</a:t>
            </a:fld>
            <a:endParaRPr lang="en-US"/>
          </a:p>
        </p:txBody>
      </p:sp>
      <p:pic>
        <p:nvPicPr>
          <p:cNvPr id="5" name="Picture 4" descr="Diagram&#10;&#10;Description automatically generated">
            <a:extLst>
              <a:ext uri="{FF2B5EF4-FFF2-40B4-BE49-F238E27FC236}">
                <a16:creationId xmlns:a16="http://schemas.microsoft.com/office/drawing/2014/main" id="{7816C32F-42D2-D090-F2B6-3E18AE1CF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584" y="1433967"/>
            <a:ext cx="4596831" cy="3078162"/>
          </a:xfrm>
          <a:prstGeom prst="rect">
            <a:avLst/>
          </a:prstGeom>
        </p:spPr>
      </p:pic>
      <p:sp>
        <p:nvSpPr>
          <p:cNvPr id="6" name="Rectangle 5">
            <a:extLst>
              <a:ext uri="{FF2B5EF4-FFF2-40B4-BE49-F238E27FC236}">
                <a16:creationId xmlns:a16="http://schemas.microsoft.com/office/drawing/2014/main" id="{9362E596-EC25-5E06-2B6F-C8F5DCCA0542}"/>
              </a:ext>
            </a:extLst>
          </p:cNvPr>
          <p:cNvSpPr/>
          <p:nvPr/>
        </p:nvSpPr>
        <p:spPr>
          <a:xfrm>
            <a:off x="685800" y="4813904"/>
            <a:ext cx="8077200" cy="1015663"/>
          </a:xfrm>
          <a:prstGeom prst="rect">
            <a:avLst/>
          </a:prstGeom>
        </p:spPr>
        <p:txBody>
          <a:bodyPr wrap="square">
            <a:spAutoFit/>
          </a:bodyPr>
          <a:lstStyle/>
          <a:p>
            <a:r>
              <a:rPr lang="en-US" altLang="zh-CN" sz="2000" b="1" i="0" dirty="0">
                <a:solidFill>
                  <a:srgbClr val="000000"/>
                </a:solidFill>
                <a:latin typeface="Arial" panose="020B0604020202020204" pitchFamily="34" charset="0"/>
                <a:cs typeface="Arial" panose="020B0604020202020204" pitchFamily="34" charset="0"/>
              </a:rPr>
              <a:t>An Illustration of Federated Learning (FL). </a:t>
            </a:r>
            <a:r>
              <a:rPr lang="en-US" altLang="zh-CN" sz="2000" i="0" dirty="0">
                <a:solidFill>
                  <a:srgbClr val="000000"/>
                </a:solidFill>
                <a:latin typeface="Arial" panose="020B0604020202020204" pitchFamily="34" charset="0"/>
                <a:cs typeface="Arial" panose="020B0604020202020204" pitchFamily="34" charset="0"/>
              </a:rPr>
              <a:t>This FL framework includes a central trusted server and three collaborating parties (A,B,C) that can be deployed on different computing devices.</a:t>
            </a:r>
            <a:endParaRPr lang="en-US" sz="2000" i="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0958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14F6-1DEE-B5B1-CBEC-9CCD705AB83F}"/>
              </a:ext>
            </a:extLst>
          </p:cNvPr>
          <p:cNvSpPr>
            <a:spLocks noGrp="1"/>
          </p:cNvSpPr>
          <p:nvPr>
            <p:ph type="title"/>
          </p:nvPr>
        </p:nvSpPr>
        <p:spPr/>
        <p:txBody>
          <a:bodyPr>
            <a:normAutofit fontScale="90000"/>
          </a:bodyPr>
          <a:lstStyle/>
          <a:p>
            <a:r>
              <a:rPr lang="en-US" dirty="0" err="1"/>
              <a:t>FedDP</a:t>
            </a:r>
            <a:r>
              <a:rPr lang="en-US" dirty="0"/>
              <a:t>: Differentially Private FL for Disease Prediction</a:t>
            </a:r>
          </a:p>
        </p:txBody>
      </p:sp>
      <p:sp>
        <p:nvSpPr>
          <p:cNvPr id="4" name="Slide Number Placeholder 3">
            <a:extLst>
              <a:ext uri="{FF2B5EF4-FFF2-40B4-BE49-F238E27FC236}">
                <a16:creationId xmlns:a16="http://schemas.microsoft.com/office/drawing/2014/main" id="{63FEFBFF-616E-600D-232E-15F6885785B9}"/>
              </a:ext>
            </a:extLst>
          </p:cNvPr>
          <p:cNvSpPr>
            <a:spLocks noGrp="1"/>
          </p:cNvSpPr>
          <p:nvPr>
            <p:ph type="sldNum" sz="quarter" idx="12"/>
          </p:nvPr>
        </p:nvSpPr>
        <p:spPr/>
        <p:txBody>
          <a:bodyPr/>
          <a:lstStyle/>
          <a:p>
            <a:fld id="{E6F286D7-7C42-254F-8B91-AC3DD8D29061}" type="slidenum">
              <a:rPr lang="en-US" smtClean="0"/>
              <a:pPr/>
              <a:t>51</a:t>
            </a:fld>
            <a:endParaRPr lang="en-US"/>
          </a:p>
        </p:txBody>
      </p:sp>
      <p:pic>
        <p:nvPicPr>
          <p:cNvPr id="5" name="Picture 4" descr="Diagram&#10;&#10;Description automatically generated">
            <a:extLst>
              <a:ext uri="{FF2B5EF4-FFF2-40B4-BE49-F238E27FC236}">
                <a16:creationId xmlns:a16="http://schemas.microsoft.com/office/drawing/2014/main" id="{226D0704-4B69-A8A9-33FD-CFC0CB0F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732" y="1417638"/>
            <a:ext cx="6476169" cy="3270420"/>
          </a:xfrm>
          <a:prstGeom prst="rect">
            <a:avLst/>
          </a:prstGeom>
        </p:spPr>
      </p:pic>
      <p:sp>
        <p:nvSpPr>
          <p:cNvPr id="7" name="Rectangle 6">
            <a:extLst>
              <a:ext uri="{FF2B5EF4-FFF2-40B4-BE49-F238E27FC236}">
                <a16:creationId xmlns:a16="http://schemas.microsoft.com/office/drawing/2014/main" id="{F5F14A90-E6AC-F960-49F0-25B62CFBC5B1}"/>
              </a:ext>
            </a:extLst>
          </p:cNvPr>
          <p:cNvSpPr/>
          <p:nvPr/>
        </p:nvSpPr>
        <p:spPr>
          <a:xfrm>
            <a:off x="261257" y="4645041"/>
            <a:ext cx="8534400" cy="1754326"/>
          </a:xfrm>
          <a:prstGeom prst="rect">
            <a:avLst/>
          </a:prstGeom>
        </p:spPr>
        <p:txBody>
          <a:bodyPr wrap="square">
            <a:spAutoFit/>
          </a:bodyPr>
          <a:lstStyle/>
          <a:p>
            <a:r>
              <a:rPr lang="en-US" altLang="zh-CN" b="1" i="0" dirty="0">
                <a:solidFill>
                  <a:srgbClr val="000000"/>
                </a:solidFill>
                <a:cs typeface="Arial" panose="020B0604020202020204" pitchFamily="34" charset="0"/>
              </a:rPr>
              <a:t>An Overall Framework of </a:t>
            </a:r>
            <a:r>
              <a:rPr lang="en-US" altLang="zh-CN" b="1" i="0" dirty="0" err="1">
                <a:solidFill>
                  <a:srgbClr val="000000"/>
                </a:solidFill>
                <a:cs typeface="Arial" panose="020B0604020202020204" pitchFamily="34" charset="0"/>
              </a:rPr>
              <a:t>FedDP</a:t>
            </a:r>
            <a:r>
              <a:rPr lang="en-US" altLang="zh-CN" b="1" i="0" dirty="0">
                <a:solidFill>
                  <a:srgbClr val="000000"/>
                </a:solidFill>
                <a:cs typeface="Arial" panose="020B0604020202020204" pitchFamily="34" charset="0"/>
              </a:rPr>
              <a:t>. </a:t>
            </a:r>
            <a:r>
              <a:rPr lang="en-US" altLang="zh-CN" i="0" dirty="0">
                <a:solidFill>
                  <a:srgbClr val="000000"/>
                </a:solidFill>
                <a:cs typeface="Arial" panose="020B0604020202020204" pitchFamily="34" charset="0"/>
              </a:rPr>
              <a:t>Local data 𝑥</a:t>
            </a:r>
            <a:r>
              <a:rPr lang="en-US" altLang="zh-CN" i="0" baseline="-25000" dirty="0">
                <a:solidFill>
                  <a:srgbClr val="000000"/>
                </a:solidFill>
                <a:cs typeface="Arial" panose="020B0604020202020204" pitchFamily="34" charset="0"/>
              </a:rPr>
              <a:t>𝑖</a:t>
            </a:r>
            <a:r>
              <a:rPr lang="en-US" altLang="zh-CN" i="0" dirty="0">
                <a:solidFill>
                  <a:srgbClr val="000000"/>
                </a:solidFill>
                <a:cs typeface="Arial" panose="020B0604020202020204" pitchFamily="34" charset="0"/>
              </a:rPr>
              <a:t> distributed at each party is independent from each other. First, local gradients ∇𝑊</a:t>
            </a:r>
            <a:r>
              <a:rPr lang="en-US" altLang="zh-CN" i="0" baseline="-25000" dirty="0">
                <a:solidFill>
                  <a:srgbClr val="000000"/>
                </a:solidFill>
                <a:cs typeface="Arial" panose="020B0604020202020204" pitchFamily="34" charset="0"/>
              </a:rPr>
              <a:t>𝑖</a:t>
            </a:r>
            <a:r>
              <a:rPr lang="en-US" altLang="zh-CN" i="0" dirty="0">
                <a:solidFill>
                  <a:srgbClr val="000000"/>
                </a:solidFill>
                <a:cs typeface="Arial" panose="020B0604020202020204" pitchFamily="34" charset="0"/>
              </a:rPr>
              <a:t> are generated in parallel by each local optimizer deployed at each party and trained on each local dataset. Then, the server gathers all gradients ∇ ̃𝑊</a:t>
            </a:r>
            <a:r>
              <a:rPr lang="en-US" altLang="zh-CN" i="0" baseline="-25000" dirty="0">
                <a:solidFill>
                  <a:srgbClr val="000000"/>
                </a:solidFill>
                <a:cs typeface="Arial" panose="020B0604020202020204" pitchFamily="34" charset="0"/>
              </a:rPr>
              <a:t>𝑖,𝜖,𝛿 </a:t>
            </a:r>
            <a:r>
              <a:rPr lang="en-US" altLang="zh-CN" i="0" dirty="0">
                <a:solidFill>
                  <a:srgbClr val="000000"/>
                </a:solidFill>
                <a:cs typeface="Arial" panose="020B0604020202020204" pitchFamily="34" charset="0"/>
              </a:rPr>
              <a:t>from multiple parties after (𝜖,𝛿) DP was applied to original gradients ∇𝑊</a:t>
            </a:r>
            <a:r>
              <a:rPr lang="en-US" altLang="zh-CN" i="0" baseline="-25000" dirty="0">
                <a:solidFill>
                  <a:srgbClr val="000000"/>
                </a:solidFill>
                <a:cs typeface="Arial" panose="020B0604020202020204" pitchFamily="34" charset="0"/>
              </a:rPr>
              <a:t>𝑖</a:t>
            </a:r>
            <a:r>
              <a:rPr lang="en-US" altLang="zh-CN" i="0" dirty="0">
                <a:solidFill>
                  <a:srgbClr val="000000"/>
                </a:solidFill>
                <a:cs typeface="Arial" panose="020B0604020202020204" pitchFamily="34" charset="0"/>
              </a:rPr>
              <a:t>. Finally, global weights are computed and broadcast to each party at the end of each round by aggregating all  ̃𝑊</a:t>
            </a:r>
            <a:r>
              <a:rPr lang="en-US" altLang="zh-CN" i="0" baseline="-25000" dirty="0">
                <a:solidFill>
                  <a:srgbClr val="000000"/>
                </a:solidFill>
                <a:cs typeface="Arial" panose="020B0604020202020204" pitchFamily="34" charset="0"/>
              </a:rPr>
              <a:t>𝑖,𝜖,𝛿</a:t>
            </a:r>
            <a:r>
              <a:rPr lang="en-US" altLang="zh-CN" i="0" dirty="0">
                <a:solidFill>
                  <a:srgbClr val="000000"/>
                </a:solidFill>
                <a:cs typeface="Arial" panose="020B0604020202020204" pitchFamily="34" charset="0"/>
              </a:rPr>
              <a:t>.</a:t>
            </a:r>
            <a:endParaRPr lang="en-US" i="0" dirty="0">
              <a:solidFill>
                <a:srgbClr val="000000"/>
              </a:solidFill>
              <a:cs typeface="Arial" panose="020B0604020202020204" pitchFamily="34" charset="0"/>
            </a:endParaRPr>
          </a:p>
        </p:txBody>
      </p:sp>
      <p:sp>
        <p:nvSpPr>
          <p:cNvPr id="8" name="TextBox 15">
            <a:extLst>
              <a:ext uri="{FF2B5EF4-FFF2-40B4-BE49-F238E27FC236}">
                <a16:creationId xmlns:a16="http://schemas.microsoft.com/office/drawing/2014/main" id="{E31629E1-E9D0-F7B8-0FEA-AC055B7BD8F6}"/>
              </a:ext>
            </a:extLst>
          </p:cNvPr>
          <p:cNvSpPr txBox="1">
            <a:spLocks noChangeArrowheads="1"/>
          </p:cNvSpPr>
          <p:nvPr/>
        </p:nvSpPr>
        <p:spPr bwMode="auto">
          <a:xfrm>
            <a:off x="152401" y="6460918"/>
            <a:ext cx="96773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400" dirty="0">
                <a:solidFill>
                  <a:schemeClr val="tx1"/>
                </a:solidFill>
              </a:rPr>
              <a:t>Li B, Gao H, and Shi X. “</a:t>
            </a:r>
            <a:r>
              <a:rPr lang="en-US" altLang="en-US" sz="1400" dirty="0" err="1">
                <a:solidFill>
                  <a:schemeClr val="tx1"/>
                </a:solidFill>
              </a:rPr>
              <a:t>FedDP</a:t>
            </a:r>
            <a:r>
              <a:rPr lang="en-US" altLang="en-US" sz="1400" dirty="0">
                <a:solidFill>
                  <a:schemeClr val="tx1"/>
                </a:solidFill>
              </a:rPr>
              <a:t>: Secure Federated Learning for Disease Prediction with Imbalanced Genetic Data”. </a:t>
            </a:r>
          </a:p>
        </p:txBody>
      </p:sp>
    </p:spTree>
    <p:extLst>
      <p:ext uri="{BB962C8B-B14F-4D97-AF65-F5344CB8AC3E}">
        <p14:creationId xmlns:p14="http://schemas.microsoft.com/office/powerpoint/2010/main" val="2096471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775C-76C3-AF65-2918-A41AF053DC3A}"/>
              </a:ext>
            </a:extLst>
          </p:cNvPr>
          <p:cNvSpPr>
            <a:spLocks noGrp="1"/>
          </p:cNvSpPr>
          <p:nvPr>
            <p:ph type="title"/>
          </p:nvPr>
        </p:nvSpPr>
        <p:spPr/>
        <p:txBody>
          <a:bodyPr/>
          <a:lstStyle/>
          <a:p>
            <a:r>
              <a:rPr lang="en-US" dirty="0"/>
              <a:t>Homomorphic Encryption (HE)</a:t>
            </a:r>
          </a:p>
        </p:txBody>
      </p:sp>
      <p:sp>
        <p:nvSpPr>
          <p:cNvPr id="3" name="Content Placeholder 2">
            <a:extLst>
              <a:ext uri="{FF2B5EF4-FFF2-40B4-BE49-F238E27FC236}">
                <a16:creationId xmlns:a16="http://schemas.microsoft.com/office/drawing/2014/main" id="{25A87D70-3D9D-7830-F1C0-8275E9D2FA64}"/>
              </a:ext>
            </a:extLst>
          </p:cNvPr>
          <p:cNvSpPr>
            <a:spLocks noGrp="1"/>
          </p:cNvSpPr>
          <p:nvPr>
            <p:ph idx="1"/>
          </p:nvPr>
        </p:nvSpPr>
        <p:spPr/>
        <p:txBody>
          <a:bodyPr>
            <a:normAutofit fontScale="55000" lnSpcReduction="20000"/>
          </a:bodyPr>
          <a:lstStyle/>
          <a:p>
            <a:r>
              <a:rPr lang="en-US" sz="4000" dirty="0"/>
              <a:t>Homomorphic encryption is a form of encryption that allows computations to be carried out on ciphertext, thus generating an encrypted result which, when decrypted, matches the result of operations performed on the plaintext.</a:t>
            </a:r>
          </a:p>
          <a:p>
            <a:pPr marL="0" indent="0">
              <a:buNone/>
            </a:pPr>
            <a:r>
              <a:rPr lang="en-US" sz="4000" i="1" dirty="0">
                <a:latin typeface="Times New Roman" panose="02020603050405020304" pitchFamily="18" charset="0"/>
                <a:cs typeface="Times New Roman" panose="02020603050405020304" pitchFamily="18" charset="0"/>
              </a:rPr>
              <a:t>					f (x @ y) = f(x) @ f(y)  </a:t>
            </a:r>
          </a:p>
          <a:p>
            <a:pPr marL="0" indent="0">
              <a:buNone/>
            </a:pPr>
            <a:r>
              <a:rPr lang="en-US" sz="4000" dirty="0"/>
              <a:t>      where @ can be any operator.</a:t>
            </a:r>
          </a:p>
          <a:p>
            <a:pPr marL="0" indent="0">
              <a:buNone/>
            </a:pPr>
            <a:endParaRPr lang="en-US" sz="4000" dirty="0"/>
          </a:p>
          <a:p>
            <a:r>
              <a:rPr lang="en-US" sz="4000" dirty="0"/>
              <a:t>Let’s define out notation for message, ciphertext, encryption, and decryption:</a:t>
            </a:r>
          </a:p>
          <a:p>
            <a:pPr marL="0" indent="0">
              <a:buNone/>
            </a:pPr>
            <a:endParaRPr lang="en-US" sz="4000" dirty="0"/>
          </a:p>
          <a:p>
            <a:endParaRPr lang="en-US" sz="4000" dirty="0"/>
          </a:p>
          <a:p>
            <a:r>
              <a:rPr lang="en-US" sz="4000" dirty="0"/>
              <a:t>Assuming homomorphism, we then get:</a:t>
            </a:r>
          </a:p>
          <a:p>
            <a:endParaRPr lang="en-US" dirty="0"/>
          </a:p>
        </p:txBody>
      </p:sp>
      <p:sp>
        <p:nvSpPr>
          <p:cNvPr id="4" name="Slide Number Placeholder 3">
            <a:extLst>
              <a:ext uri="{FF2B5EF4-FFF2-40B4-BE49-F238E27FC236}">
                <a16:creationId xmlns:a16="http://schemas.microsoft.com/office/drawing/2014/main" id="{D774795E-E7D8-8B24-2C68-D011C9F54404}"/>
              </a:ext>
            </a:extLst>
          </p:cNvPr>
          <p:cNvSpPr>
            <a:spLocks noGrp="1"/>
          </p:cNvSpPr>
          <p:nvPr>
            <p:ph type="sldNum" sz="quarter" idx="12"/>
          </p:nvPr>
        </p:nvSpPr>
        <p:spPr/>
        <p:txBody>
          <a:bodyPr/>
          <a:lstStyle/>
          <a:p>
            <a:fld id="{E6F286D7-7C42-254F-8B91-AC3DD8D29061}" type="slidenum">
              <a:rPr lang="en-US" smtClean="0"/>
              <a:pPr/>
              <a:t>52</a:t>
            </a:fld>
            <a:endParaRPr lang="en-US"/>
          </a:p>
        </p:txBody>
      </p:sp>
      <p:pic>
        <p:nvPicPr>
          <p:cNvPr id="5" name="Picture 2" descr="/var/folders/hq/fnd55tf950z04qpq_g2zkq8m0000gn/T/com.microsoft.Powerpoint/WebArchiveCopyPasteTempFiles/1*btsW2MjEgnt9IAKhnyeD0g.png">
            <a:extLst>
              <a:ext uri="{FF2B5EF4-FFF2-40B4-BE49-F238E27FC236}">
                <a16:creationId xmlns:a16="http://schemas.microsoft.com/office/drawing/2014/main" id="{12D0A7C3-C854-1A6E-8E51-A57FB7498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787" y="4267200"/>
            <a:ext cx="2426426" cy="5773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var/folders/hq/fnd55tf950z04qpq_g2zkq8m0000gn/T/com.microsoft.Powerpoint/WebArchiveCopyPasteTempFiles/1*O5U_3c5Ncujk4ChFYEBPdA.png">
            <a:extLst>
              <a:ext uri="{FF2B5EF4-FFF2-40B4-BE49-F238E27FC236}">
                <a16:creationId xmlns:a16="http://schemas.microsoft.com/office/drawing/2014/main" id="{01080600-4B09-FEB7-DC80-69F8B6393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07" y="5581061"/>
            <a:ext cx="7274787" cy="28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176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AB4-1180-43ED-8B0F-E1DD6EF9BAC6}"/>
              </a:ext>
            </a:extLst>
          </p:cNvPr>
          <p:cNvSpPr>
            <a:spLocks noGrp="1"/>
          </p:cNvSpPr>
          <p:nvPr>
            <p:ph type="title"/>
          </p:nvPr>
        </p:nvSpPr>
        <p:spPr/>
        <p:txBody>
          <a:bodyPr>
            <a:normAutofit fontScale="90000"/>
          </a:bodyPr>
          <a:lstStyle/>
          <a:p>
            <a:r>
              <a:rPr lang="en-US" dirty="0"/>
              <a:t>Secure and Privacy-preserving ML </a:t>
            </a:r>
            <a:br>
              <a:rPr lang="en-US" dirty="0"/>
            </a:br>
            <a:r>
              <a:rPr lang="en-US" dirty="0"/>
              <a:t>via HE</a:t>
            </a:r>
          </a:p>
        </p:txBody>
      </p:sp>
      <p:sp>
        <p:nvSpPr>
          <p:cNvPr id="4" name="Slide Number Placeholder 3">
            <a:extLst>
              <a:ext uri="{FF2B5EF4-FFF2-40B4-BE49-F238E27FC236}">
                <a16:creationId xmlns:a16="http://schemas.microsoft.com/office/drawing/2014/main" id="{2242C0D1-406D-B834-1F6A-6D2B1CC64299}"/>
              </a:ext>
            </a:extLst>
          </p:cNvPr>
          <p:cNvSpPr>
            <a:spLocks noGrp="1"/>
          </p:cNvSpPr>
          <p:nvPr>
            <p:ph type="sldNum" sz="quarter" idx="12"/>
          </p:nvPr>
        </p:nvSpPr>
        <p:spPr/>
        <p:txBody>
          <a:bodyPr/>
          <a:lstStyle/>
          <a:p>
            <a:fld id="{E6F286D7-7C42-254F-8B91-AC3DD8D29061}" type="slidenum">
              <a:rPr lang="en-US" smtClean="0"/>
              <a:pPr/>
              <a:t>53</a:t>
            </a:fld>
            <a:endParaRPr lang="en-US"/>
          </a:p>
        </p:txBody>
      </p:sp>
      <p:sp>
        <p:nvSpPr>
          <p:cNvPr id="5" name="文本框 9">
            <a:extLst>
              <a:ext uri="{FF2B5EF4-FFF2-40B4-BE49-F238E27FC236}">
                <a16:creationId xmlns:a16="http://schemas.microsoft.com/office/drawing/2014/main" id="{05B0B110-E7BB-D307-A7C0-E47FC4D4263A}"/>
              </a:ext>
            </a:extLst>
          </p:cNvPr>
          <p:cNvSpPr txBox="1"/>
          <p:nvPr/>
        </p:nvSpPr>
        <p:spPr>
          <a:xfrm>
            <a:off x="6429067" y="1763335"/>
            <a:ext cx="2381865" cy="4247317"/>
          </a:xfrm>
          <a:prstGeom prst="rect">
            <a:avLst/>
          </a:prstGeom>
          <a:noFill/>
        </p:spPr>
        <p:txBody>
          <a:bodyPr wrap="square" rtlCol="0">
            <a:spAutoFit/>
          </a:bodyPr>
          <a:lstStyle/>
          <a:p>
            <a:r>
              <a:rPr lang="en-US" altLang="zh-CN" dirty="0"/>
              <a:t>1.Machine Learning models will be trained using plaintext.</a:t>
            </a:r>
          </a:p>
          <a:p>
            <a:endParaRPr lang="en-US" altLang="zh-CN" dirty="0"/>
          </a:p>
          <a:p>
            <a:r>
              <a:rPr lang="en-US" altLang="zh-CN" dirty="0"/>
              <a:t>2.The trained plain models can be used on homomorphically encrypted data, so that it can be hosted on untrusted servers.</a:t>
            </a:r>
          </a:p>
          <a:p>
            <a:endParaRPr lang="en-US" altLang="zh-CN" dirty="0"/>
          </a:p>
          <a:p>
            <a:r>
              <a:rPr lang="en-US" altLang="zh-CN" dirty="0"/>
              <a:t>3.After decrypting, the results are same as results of non-encrypted data</a:t>
            </a:r>
          </a:p>
        </p:txBody>
      </p:sp>
      <p:pic>
        <p:nvPicPr>
          <p:cNvPr id="6" name="图片 12">
            <a:extLst>
              <a:ext uri="{FF2B5EF4-FFF2-40B4-BE49-F238E27FC236}">
                <a16:creationId xmlns:a16="http://schemas.microsoft.com/office/drawing/2014/main" id="{E8E7CD32-8B02-BE81-BC64-7FDBE304A92F}"/>
              </a:ext>
            </a:extLst>
          </p:cNvPr>
          <p:cNvPicPr>
            <a:picLocks noChangeAspect="1"/>
          </p:cNvPicPr>
          <p:nvPr/>
        </p:nvPicPr>
        <p:blipFill>
          <a:blip r:embed="rId2"/>
          <a:stretch>
            <a:fillRect/>
          </a:stretch>
        </p:blipFill>
        <p:spPr>
          <a:xfrm>
            <a:off x="457200" y="1905000"/>
            <a:ext cx="5625971" cy="3515569"/>
          </a:xfrm>
          <a:prstGeom prst="rect">
            <a:avLst/>
          </a:prstGeom>
        </p:spPr>
      </p:pic>
    </p:spTree>
    <p:extLst>
      <p:ext uri="{BB962C8B-B14F-4D97-AF65-F5344CB8AC3E}">
        <p14:creationId xmlns:p14="http://schemas.microsoft.com/office/powerpoint/2010/main" val="1465036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2B12-698E-E344-3186-B354A56B2785}"/>
              </a:ext>
            </a:extLst>
          </p:cNvPr>
          <p:cNvSpPr>
            <a:spLocks noGrp="1"/>
          </p:cNvSpPr>
          <p:nvPr>
            <p:ph type="title"/>
          </p:nvPr>
        </p:nvSpPr>
        <p:spPr/>
        <p:txBody>
          <a:bodyPr/>
          <a:lstStyle/>
          <a:p>
            <a:r>
              <a:rPr lang="en-US" dirty="0" err="1"/>
              <a:t>iDASH</a:t>
            </a:r>
            <a:r>
              <a:rPr lang="en-US" dirty="0"/>
              <a:t> 2019: HE-Imputation</a:t>
            </a:r>
          </a:p>
        </p:txBody>
      </p:sp>
      <p:sp>
        <p:nvSpPr>
          <p:cNvPr id="4" name="Slide Number Placeholder 3">
            <a:extLst>
              <a:ext uri="{FF2B5EF4-FFF2-40B4-BE49-F238E27FC236}">
                <a16:creationId xmlns:a16="http://schemas.microsoft.com/office/drawing/2014/main" id="{6F4F0E48-A6AD-A348-0DD9-5B96492252F6}"/>
              </a:ext>
            </a:extLst>
          </p:cNvPr>
          <p:cNvSpPr>
            <a:spLocks noGrp="1"/>
          </p:cNvSpPr>
          <p:nvPr>
            <p:ph type="sldNum" sz="quarter" idx="12"/>
          </p:nvPr>
        </p:nvSpPr>
        <p:spPr/>
        <p:txBody>
          <a:bodyPr/>
          <a:lstStyle/>
          <a:p>
            <a:fld id="{E6F286D7-7C42-254F-8B91-AC3DD8D29061}" type="slidenum">
              <a:rPr lang="en-US" smtClean="0"/>
              <a:pPr/>
              <a:t>54</a:t>
            </a:fld>
            <a:endParaRPr lang="en-US"/>
          </a:p>
        </p:txBody>
      </p:sp>
      <p:pic>
        <p:nvPicPr>
          <p:cNvPr id="6" name="Picture 5">
            <a:extLst>
              <a:ext uri="{FF2B5EF4-FFF2-40B4-BE49-F238E27FC236}">
                <a16:creationId xmlns:a16="http://schemas.microsoft.com/office/drawing/2014/main" id="{14A64FB2-9CB4-99F7-4979-950337247D62}"/>
              </a:ext>
            </a:extLst>
          </p:cNvPr>
          <p:cNvPicPr>
            <a:picLocks noChangeAspect="1"/>
          </p:cNvPicPr>
          <p:nvPr/>
        </p:nvPicPr>
        <p:blipFill>
          <a:blip r:embed="rId2"/>
          <a:stretch>
            <a:fillRect/>
          </a:stretch>
        </p:blipFill>
        <p:spPr>
          <a:xfrm>
            <a:off x="685800" y="1229081"/>
            <a:ext cx="7772400" cy="4399837"/>
          </a:xfrm>
          <a:prstGeom prst="rect">
            <a:avLst/>
          </a:prstGeom>
        </p:spPr>
      </p:pic>
      <p:pic>
        <p:nvPicPr>
          <p:cNvPr id="7" name="Picture 6">
            <a:extLst>
              <a:ext uri="{FF2B5EF4-FFF2-40B4-BE49-F238E27FC236}">
                <a16:creationId xmlns:a16="http://schemas.microsoft.com/office/drawing/2014/main" id="{6BA4DBA8-3297-5BB8-BD14-5BFEF7F060C6}"/>
              </a:ext>
            </a:extLst>
          </p:cNvPr>
          <p:cNvPicPr>
            <a:picLocks noChangeAspect="1"/>
          </p:cNvPicPr>
          <p:nvPr/>
        </p:nvPicPr>
        <p:blipFill>
          <a:blip r:embed="rId3"/>
          <a:stretch>
            <a:fillRect/>
          </a:stretch>
        </p:blipFill>
        <p:spPr>
          <a:xfrm>
            <a:off x="1066800" y="5744558"/>
            <a:ext cx="7772400" cy="838803"/>
          </a:xfrm>
          <a:prstGeom prst="rect">
            <a:avLst/>
          </a:prstGeom>
        </p:spPr>
      </p:pic>
    </p:spTree>
    <p:extLst>
      <p:ext uri="{BB962C8B-B14F-4D97-AF65-F5344CB8AC3E}">
        <p14:creationId xmlns:p14="http://schemas.microsoft.com/office/powerpoint/2010/main" val="3550503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D2B72-C1C2-C521-519F-FC5906B20A4C}"/>
              </a:ext>
            </a:extLst>
          </p:cNvPr>
          <p:cNvSpPr>
            <a:spLocks noGrp="1"/>
          </p:cNvSpPr>
          <p:nvPr>
            <p:ph type="title"/>
          </p:nvPr>
        </p:nvSpPr>
        <p:spPr/>
        <p:txBody>
          <a:bodyPr>
            <a:normAutofit fontScale="90000"/>
          </a:bodyPr>
          <a:lstStyle/>
          <a:p>
            <a:r>
              <a:rPr lang="en-US" dirty="0"/>
              <a:t>Secure Multiparty Computation (SMC)</a:t>
            </a:r>
          </a:p>
        </p:txBody>
      </p:sp>
      <p:sp>
        <p:nvSpPr>
          <p:cNvPr id="4" name="Slide Number Placeholder 3">
            <a:extLst>
              <a:ext uri="{FF2B5EF4-FFF2-40B4-BE49-F238E27FC236}">
                <a16:creationId xmlns:a16="http://schemas.microsoft.com/office/drawing/2014/main" id="{E482127C-B0EC-F2C2-645C-EFC16B8422A4}"/>
              </a:ext>
            </a:extLst>
          </p:cNvPr>
          <p:cNvSpPr>
            <a:spLocks noGrp="1"/>
          </p:cNvSpPr>
          <p:nvPr>
            <p:ph type="sldNum" sz="quarter" idx="12"/>
          </p:nvPr>
        </p:nvSpPr>
        <p:spPr/>
        <p:txBody>
          <a:bodyPr/>
          <a:lstStyle/>
          <a:p>
            <a:fld id="{E6F286D7-7C42-254F-8B91-AC3DD8D29061}" type="slidenum">
              <a:rPr lang="en-US" smtClean="0"/>
              <a:pPr/>
              <a:t>55</a:t>
            </a:fld>
            <a:endParaRPr lang="en-US"/>
          </a:p>
        </p:txBody>
      </p:sp>
      <p:pic>
        <p:nvPicPr>
          <p:cNvPr id="5" name="Picture 4">
            <a:extLst>
              <a:ext uri="{FF2B5EF4-FFF2-40B4-BE49-F238E27FC236}">
                <a16:creationId xmlns:a16="http://schemas.microsoft.com/office/drawing/2014/main" id="{207FE1E7-B87F-3419-D216-C434D636D458}"/>
              </a:ext>
            </a:extLst>
          </p:cNvPr>
          <p:cNvPicPr>
            <a:picLocks noChangeAspect="1"/>
          </p:cNvPicPr>
          <p:nvPr/>
        </p:nvPicPr>
        <p:blipFill rotWithShape="1">
          <a:blip r:embed="rId2"/>
          <a:srcRect r="28410"/>
          <a:stretch/>
        </p:blipFill>
        <p:spPr>
          <a:xfrm>
            <a:off x="3183169" y="2463549"/>
            <a:ext cx="1875224" cy="1428750"/>
          </a:xfrm>
          <a:prstGeom prst="rect">
            <a:avLst/>
          </a:prstGeom>
        </p:spPr>
      </p:pic>
      <p:pic>
        <p:nvPicPr>
          <p:cNvPr id="6" name="Picture 5">
            <a:extLst>
              <a:ext uri="{FF2B5EF4-FFF2-40B4-BE49-F238E27FC236}">
                <a16:creationId xmlns:a16="http://schemas.microsoft.com/office/drawing/2014/main" id="{ABB62CFC-C9FF-2EFA-9858-E5074DFC5440}"/>
              </a:ext>
            </a:extLst>
          </p:cNvPr>
          <p:cNvPicPr>
            <a:picLocks noChangeAspect="1"/>
          </p:cNvPicPr>
          <p:nvPr/>
        </p:nvPicPr>
        <p:blipFill>
          <a:blip r:embed="rId3"/>
          <a:stretch>
            <a:fillRect/>
          </a:stretch>
        </p:blipFill>
        <p:spPr>
          <a:xfrm>
            <a:off x="411957" y="2572195"/>
            <a:ext cx="2384149" cy="1004522"/>
          </a:xfrm>
          <a:prstGeom prst="rect">
            <a:avLst/>
          </a:prstGeom>
        </p:spPr>
      </p:pic>
      <p:sp>
        <p:nvSpPr>
          <p:cNvPr id="7" name="TextBox 6">
            <a:extLst>
              <a:ext uri="{FF2B5EF4-FFF2-40B4-BE49-F238E27FC236}">
                <a16:creationId xmlns:a16="http://schemas.microsoft.com/office/drawing/2014/main" id="{447FE734-C501-F169-D9FA-3172E611DF2A}"/>
              </a:ext>
            </a:extLst>
          </p:cNvPr>
          <p:cNvSpPr txBox="1"/>
          <p:nvPr/>
        </p:nvSpPr>
        <p:spPr>
          <a:xfrm>
            <a:off x="1206566" y="3759587"/>
            <a:ext cx="769763" cy="415498"/>
          </a:xfrm>
          <a:prstGeom prst="rect">
            <a:avLst/>
          </a:prstGeom>
          <a:noFill/>
        </p:spPr>
        <p:txBody>
          <a:bodyPr wrap="none" rtlCol="0">
            <a:spAutoFit/>
          </a:bodyPr>
          <a:lstStyle/>
          <a:p>
            <a:r>
              <a:rPr lang="en-US" altLang="zh-CN" sz="2100" b="1" dirty="0">
                <a:latin typeface="Times New Roman" panose="02020603050405020304" pitchFamily="18" charset="0"/>
                <a:cs typeface="Times New Roman" panose="02020603050405020304" pitchFamily="18" charset="0"/>
              </a:rPr>
              <a:t>Alice</a:t>
            </a:r>
            <a:endParaRPr lang="en-US" sz="21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6FCF4E8-0746-7B31-9FBA-E7370B627FF8}"/>
              </a:ext>
            </a:extLst>
          </p:cNvPr>
          <p:cNvSpPr txBox="1"/>
          <p:nvPr/>
        </p:nvSpPr>
        <p:spPr>
          <a:xfrm>
            <a:off x="3844495" y="3944493"/>
            <a:ext cx="647934" cy="415498"/>
          </a:xfrm>
          <a:prstGeom prst="rect">
            <a:avLst/>
          </a:prstGeom>
          <a:noFill/>
        </p:spPr>
        <p:txBody>
          <a:bodyPr wrap="none" rtlCol="0">
            <a:spAutoFit/>
          </a:bodyPr>
          <a:lstStyle/>
          <a:p>
            <a:r>
              <a:rPr lang="en-US" altLang="zh-CN" sz="2100" b="1" dirty="0">
                <a:latin typeface="Times New Roman" panose="02020603050405020304" pitchFamily="18" charset="0"/>
                <a:cs typeface="Times New Roman" panose="02020603050405020304" pitchFamily="18" charset="0"/>
              </a:rPr>
              <a:t>Bob</a:t>
            </a:r>
            <a:endParaRPr lang="en-US" sz="2100"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50D1F1B-263F-E3F7-4FCA-0089C295E2FF}"/>
              </a:ext>
            </a:extLst>
          </p:cNvPr>
          <p:cNvSpPr/>
          <p:nvPr/>
        </p:nvSpPr>
        <p:spPr>
          <a:xfrm>
            <a:off x="628650" y="4321535"/>
            <a:ext cx="4429743" cy="1938992"/>
          </a:xfrm>
          <a:prstGeom prst="rect">
            <a:avLst/>
          </a:prstGeom>
        </p:spPr>
        <p:txBody>
          <a:bodyPr wrap="square">
            <a:spAutoFit/>
          </a:bodyPr>
          <a:lstStyle/>
          <a:p>
            <a:pPr lvl="0" eaLnBrk="0" fontAlgn="base" hangingPunct="0">
              <a:spcBef>
                <a:spcPct val="0"/>
              </a:spcBef>
              <a:spcAft>
                <a:spcPct val="0"/>
              </a:spcAft>
            </a:pPr>
            <a:r>
              <a:rPr lang="en-US" altLang="en-US" sz="2400" dirty="0">
                <a:solidFill>
                  <a:srgbClr val="222222"/>
                </a:solidFill>
                <a:cs typeface="Arial" panose="020B0604020202020204" pitchFamily="34" charset="0"/>
              </a:rPr>
              <a:t>Th</a:t>
            </a:r>
            <a:r>
              <a:rPr lang="en-US" altLang="zh-CN" sz="2400" dirty="0">
                <a:solidFill>
                  <a:srgbClr val="222222"/>
                </a:solidFill>
                <a:cs typeface="Arial" panose="020B0604020202020204" pitchFamily="34" charset="0"/>
              </a:rPr>
              <a:t>is</a:t>
            </a:r>
            <a:r>
              <a:rPr lang="en-US" altLang="en-US" sz="2400" dirty="0">
                <a:solidFill>
                  <a:srgbClr val="222222"/>
                </a:solidFill>
                <a:cs typeface="Arial" panose="020B0604020202020204" pitchFamily="34" charset="0"/>
              </a:rPr>
              <a:t> problem discusses two millionaires, Alice and Bob, who are interested in knowing which of them is richer without revealing their actual wealth.</a:t>
            </a:r>
          </a:p>
        </p:txBody>
      </p:sp>
      <p:sp>
        <p:nvSpPr>
          <p:cNvPr id="10" name="TextBox 9">
            <a:extLst>
              <a:ext uri="{FF2B5EF4-FFF2-40B4-BE49-F238E27FC236}">
                <a16:creationId xmlns:a16="http://schemas.microsoft.com/office/drawing/2014/main" id="{F76819DD-2C72-4CB6-8356-66DAA96CEC47}"/>
              </a:ext>
            </a:extLst>
          </p:cNvPr>
          <p:cNvSpPr txBox="1"/>
          <p:nvPr/>
        </p:nvSpPr>
        <p:spPr>
          <a:xfrm>
            <a:off x="5834624" y="2609534"/>
            <a:ext cx="2831160" cy="738664"/>
          </a:xfrm>
          <a:prstGeom prst="rect">
            <a:avLst/>
          </a:prstGeom>
          <a:noFill/>
        </p:spPr>
        <p:txBody>
          <a:bodyPr wrap="none" rtlCol="0">
            <a:spAutoFit/>
          </a:bodyPr>
          <a:lstStyle/>
          <a:p>
            <a:r>
              <a:rPr lang="en-US" altLang="zh-CN" sz="2100" dirty="0">
                <a:solidFill>
                  <a:srgbClr val="00B050"/>
                </a:solidFill>
                <a:latin typeface="Times New Roman" panose="02020603050405020304" pitchFamily="18" charset="0"/>
                <a:cs typeface="Times New Roman" panose="02020603050405020304" pitchFamily="18" charset="0"/>
              </a:rPr>
              <a:t>Solution:</a:t>
            </a:r>
            <a:r>
              <a:rPr lang="zh-CN" altLang="en-US" sz="2100" dirty="0">
                <a:solidFill>
                  <a:srgbClr val="00B050"/>
                </a:solidFill>
                <a:latin typeface="Times New Roman" panose="02020603050405020304" pitchFamily="18" charset="0"/>
                <a:cs typeface="Times New Roman" panose="02020603050405020304" pitchFamily="18" charset="0"/>
              </a:rPr>
              <a:t> </a:t>
            </a:r>
            <a:endParaRPr lang="en-US" altLang="zh-CN" sz="2100" dirty="0">
              <a:solidFill>
                <a:srgbClr val="00B050"/>
              </a:solidFill>
              <a:latin typeface="Times New Roman" panose="02020603050405020304" pitchFamily="18" charset="0"/>
              <a:cs typeface="Times New Roman" panose="02020603050405020304" pitchFamily="18" charset="0"/>
            </a:endParaRPr>
          </a:p>
          <a:p>
            <a:r>
              <a:rPr lang="zh-CN" altLang="en-US" sz="2100" dirty="0">
                <a:solidFill>
                  <a:srgbClr val="00B050"/>
                </a:solidFill>
                <a:latin typeface="Times New Roman" panose="02020603050405020304" pitchFamily="18" charset="0"/>
                <a:cs typeface="Times New Roman" panose="02020603050405020304" pitchFamily="18" charset="0"/>
              </a:rPr>
              <a:t> </a:t>
            </a:r>
            <a:r>
              <a:rPr lang="en-US" altLang="zh-CN" sz="2100" dirty="0">
                <a:solidFill>
                  <a:srgbClr val="00B050"/>
                </a:solidFill>
                <a:latin typeface="Times New Roman" panose="02020603050405020304" pitchFamily="18" charset="0"/>
                <a:cs typeface="Times New Roman" panose="02020603050405020304" pitchFamily="18" charset="0"/>
              </a:rPr>
              <a:t>The</a:t>
            </a:r>
            <a:r>
              <a:rPr lang="zh-CN" altLang="en-US" sz="2100" dirty="0">
                <a:solidFill>
                  <a:srgbClr val="00B050"/>
                </a:solidFill>
                <a:latin typeface="Times New Roman" panose="02020603050405020304" pitchFamily="18" charset="0"/>
                <a:cs typeface="Times New Roman" panose="02020603050405020304" pitchFamily="18" charset="0"/>
              </a:rPr>
              <a:t> </a:t>
            </a:r>
            <a:r>
              <a:rPr lang="en-US" altLang="zh-CN" sz="2100" dirty="0">
                <a:solidFill>
                  <a:srgbClr val="00B050"/>
                </a:solidFill>
                <a:latin typeface="Times New Roman" panose="02020603050405020304" pitchFamily="18" charset="0"/>
                <a:cs typeface="Times New Roman" panose="02020603050405020304" pitchFamily="18" charset="0"/>
              </a:rPr>
              <a:t>trusted</a:t>
            </a:r>
            <a:r>
              <a:rPr lang="zh-CN" altLang="en-US" sz="2100" dirty="0">
                <a:solidFill>
                  <a:srgbClr val="00B050"/>
                </a:solidFill>
                <a:latin typeface="Times New Roman" panose="02020603050405020304" pitchFamily="18" charset="0"/>
                <a:cs typeface="Times New Roman" panose="02020603050405020304" pitchFamily="18" charset="0"/>
              </a:rPr>
              <a:t> </a:t>
            </a:r>
            <a:r>
              <a:rPr lang="en-US" altLang="zh-CN" sz="2100" dirty="0">
                <a:solidFill>
                  <a:srgbClr val="00B050"/>
                </a:solidFill>
                <a:latin typeface="Times New Roman" panose="02020603050405020304" pitchFamily="18" charset="0"/>
                <a:cs typeface="Times New Roman" panose="02020603050405020304" pitchFamily="18" charset="0"/>
              </a:rPr>
              <a:t>third</a:t>
            </a:r>
            <a:r>
              <a:rPr lang="zh-CN" altLang="en-US" sz="2100" dirty="0">
                <a:solidFill>
                  <a:srgbClr val="00B050"/>
                </a:solidFill>
                <a:latin typeface="Times New Roman" panose="02020603050405020304" pitchFamily="18" charset="0"/>
                <a:cs typeface="Times New Roman" panose="02020603050405020304" pitchFamily="18" charset="0"/>
              </a:rPr>
              <a:t> </a:t>
            </a:r>
            <a:r>
              <a:rPr lang="en-US" altLang="zh-CN" sz="2100" dirty="0">
                <a:solidFill>
                  <a:srgbClr val="00B050"/>
                </a:solidFill>
                <a:latin typeface="Times New Roman" panose="02020603050405020304" pitchFamily="18" charset="0"/>
                <a:cs typeface="Times New Roman" panose="02020603050405020304" pitchFamily="18" charset="0"/>
              </a:rPr>
              <a:t>person</a:t>
            </a:r>
            <a:endParaRPr lang="en-US" sz="2100" dirty="0">
              <a:solidFill>
                <a:srgbClr val="00B05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84F631A-797A-4D65-6312-1C5F0D3ED785}"/>
              </a:ext>
            </a:extLst>
          </p:cNvPr>
          <p:cNvPicPr>
            <a:picLocks noChangeAspect="1"/>
          </p:cNvPicPr>
          <p:nvPr/>
        </p:nvPicPr>
        <p:blipFill>
          <a:blip r:embed="rId4"/>
          <a:stretch>
            <a:fillRect/>
          </a:stretch>
        </p:blipFill>
        <p:spPr>
          <a:xfrm>
            <a:off x="5957912" y="3325114"/>
            <a:ext cx="2384493" cy="2155844"/>
          </a:xfrm>
          <a:prstGeom prst="rect">
            <a:avLst/>
          </a:prstGeom>
        </p:spPr>
      </p:pic>
      <p:sp>
        <p:nvSpPr>
          <p:cNvPr id="12" name="Rectangle 11">
            <a:extLst>
              <a:ext uri="{FF2B5EF4-FFF2-40B4-BE49-F238E27FC236}">
                <a16:creationId xmlns:a16="http://schemas.microsoft.com/office/drawing/2014/main" id="{D41052F4-6D13-3654-743D-34987F26E8CC}"/>
              </a:ext>
            </a:extLst>
          </p:cNvPr>
          <p:cNvSpPr/>
          <p:nvPr/>
        </p:nvSpPr>
        <p:spPr>
          <a:xfrm>
            <a:off x="3036212" y="1850039"/>
            <a:ext cx="3416320" cy="415498"/>
          </a:xfrm>
          <a:prstGeom prst="rect">
            <a:avLst/>
          </a:prstGeom>
        </p:spPr>
        <p:txBody>
          <a:bodyPr wrap="none">
            <a:spAutoFit/>
          </a:bodyPr>
          <a:lstStyle/>
          <a:p>
            <a:r>
              <a:rPr lang="en-US" sz="2100" b="1" dirty="0">
                <a:solidFill>
                  <a:srgbClr val="000000"/>
                </a:solidFill>
                <a:latin typeface="Times New Roman" panose="02020603050405020304" pitchFamily="18" charset="0"/>
                <a:cs typeface="Times New Roman" panose="02020603050405020304" pitchFamily="18" charset="0"/>
              </a:rPr>
              <a:t>Yao’s millionaires’ Problem	</a:t>
            </a:r>
          </a:p>
        </p:txBody>
      </p:sp>
      <p:sp>
        <p:nvSpPr>
          <p:cNvPr id="13" name="Rectangle 12">
            <a:extLst>
              <a:ext uri="{FF2B5EF4-FFF2-40B4-BE49-F238E27FC236}">
                <a16:creationId xmlns:a16="http://schemas.microsoft.com/office/drawing/2014/main" id="{F0191FCD-2189-F058-90FE-445839D3BDE9}"/>
              </a:ext>
            </a:extLst>
          </p:cNvPr>
          <p:cNvSpPr/>
          <p:nvPr/>
        </p:nvSpPr>
        <p:spPr>
          <a:xfrm>
            <a:off x="659674" y="6225776"/>
            <a:ext cx="7666402" cy="584775"/>
          </a:xfrm>
          <a:prstGeom prst="rect">
            <a:avLst/>
          </a:prstGeom>
        </p:spPr>
        <p:txBody>
          <a:bodyPr wrap="square">
            <a:spAutoFit/>
          </a:bodyPr>
          <a:lstStyle/>
          <a:p>
            <a:r>
              <a:rPr lang="en-US" sz="1600" dirty="0">
                <a:solidFill>
                  <a:srgbClr val="000000"/>
                </a:solidFill>
                <a:cs typeface="Arial" panose="020B0604020202020204" pitchFamily="34" charset="0"/>
              </a:rPr>
              <a:t>A.C. Yao, Protocols for secure computations, in: Foundations of Computer Science, 1982, Sfcs’08. 23rd Annual Symposium on, IEEE, 1982: pp. 160–164.</a:t>
            </a:r>
            <a:endParaRPr lang="en-US" sz="1600" dirty="0">
              <a:cs typeface="Arial" panose="020B0604020202020204" pitchFamily="34" charset="0"/>
            </a:endParaRPr>
          </a:p>
        </p:txBody>
      </p:sp>
    </p:spTree>
    <p:extLst>
      <p:ext uri="{BB962C8B-B14F-4D97-AF65-F5344CB8AC3E}">
        <p14:creationId xmlns:p14="http://schemas.microsoft.com/office/powerpoint/2010/main" val="426512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D2B72-C1C2-C521-519F-FC5906B20A4C}"/>
              </a:ext>
            </a:extLst>
          </p:cNvPr>
          <p:cNvSpPr>
            <a:spLocks noGrp="1"/>
          </p:cNvSpPr>
          <p:nvPr>
            <p:ph type="title"/>
          </p:nvPr>
        </p:nvSpPr>
        <p:spPr/>
        <p:txBody>
          <a:bodyPr>
            <a:normAutofit fontScale="90000"/>
          </a:bodyPr>
          <a:lstStyle/>
          <a:p>
            <a:r>
              <a:rPr lang="en-US" dirty="0"/>
              <a:t>Secure Multiparty Computation (SMC)</a:t>
            </a:r>
          </a:p>
        </p:txBody>
      </p:sp>
      <p:sp>
        <p:nvSpPr>
          <p:cNvPr id="4" name="Slide Number Placeholder 3">
            <a:extLst>
              <a:ext uri="{FF2B5EF4-FFF2-40B4-BE49-F238E27FC236}">
                <a16:creationId xmlns:a16="http://schemas.microsoft.com/office/drawing/2014/main" id="{E482127C-B0EC-F2C2-645C-EFC16B8422A4}"/>
              </a:ext>
            </a:extLst>
          </p:cNvPr>
          <p:cNvSpPr>
            <a:spLocks noGrp="1"/>
          </p:cNvSpPr>
          <p:nvPr>
            <p:ph type="sldNum" sz="quarter" idx="12"/>
          </p:nvPr>
        </p:nvSpPr>
        <p:spPr/>
        <p:txBody>
          <a:bodyPr/>
          <a:lstStyle/>
          <a:p>
            <a:fld id="{E6F286D7-7C42-254F-8B91-AC3DD8D29061}" type="slidenum">
              <a:rPr lang="en-US" smtClean="0"/>
              <a:pPr/>
              <a:t>56</a:t>
            </a:fld>
            <a:endParaRPr lang="en-US" dirty="0"/>
          </a:p>
        </p:txBody>
      </p:sp>
      <p:sp>
        <p:nvSpPr>
          <p:cNvPr id="3" name="Content Placeholder 2">
            <a:extLst>
              <a:ext uri="{FF2B5EF4-FFF2-40B4-BE49-F238E27FC236}">
                <a16:creationId xmlns:a16="http://schemas.microsoft.com/office/drawing/2014/main" id="{DB8C91AA-FE79-812A-8E88-314CEB64AC54}"/>
              </a:ext>
            </a:extLst>
          </p:cNvPr>
          <p:cNvSpPr txBox="1">
            <a:spLocks/>
          </p:cNvSpPr>
          <p:nvPr/>
        </p:nvSpPr>
        <p:spPr>
          <a:xfrm>
            <a:off x="527797" y="2034778"/>
            <a:ext cx="7886700" cy="2918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0" tIns="45710" rIns="45710" bIns="45710">
            <a:normAutofit/>
          </a:bodyPr>
          <a:lstStyle>
            <a:lvl1pPr marL="1208036" marR="0" indent="-1208036" algn="l" defTabSz="2438400" rtl="0" latinLnBrk="0">
              <a:lnSpc>
                <a:spcPct val="90000"/>
              </a:lnSpc>
              <a:spcBef>
                <a:spcPts val="1700"/>
              </a:spcBef>
              <a:spcAft>
                <a:spcPts val="0"/>
              </a:spcAft>
              <a:buClr>
                <a:srgbClr val="C00000"/>
              </a:buClr>
              <a:buSzPct val="100000"/>
              <a:buFont typeface="Arial"/>
              <a:buChar char="•"/>
              <a:tabLst/>
              <a:defRPr sz="7400" b="0" i="0" u="none" strike="noStrike" cap="none" spc="0" baseline="0">
                <a:ln>
                  <a:noFill/>
                </a:ln>
                <a:solidFill>
                  <a:srgbClr val="1D1D1D"/>
                </a:solidFill>
                <a:uFillTx/>
                <a:latin typeface="Arial" panose="020B0604020202020204" pitchFamily="34" charset="0"/>
                <a:ea typeface="Arial" panose="020B0604020202020204" pitchFamily="34" charset="0"/>
                <a:cs typeface="Arial" panose="020B0604020202020204" pitchFamily="34" charset="0"/>
                <a:sym typeface="Calibri"/>
              </a:defRPr>
            </a:lvl1pPr>
            <a:lvl2pPr marL="1514129" marR="0" indent="-1057034" algn="l" defTabSz="2438400" rtl="0" latinLnBrk="0">
              <a:lnSpc>
                <a:spcPct val="90000"/>
              </a:lnSpc>
              <a:spcBef>
                <a:spcPts val="1700"/>
              </a:spcBef>
              <a:spcAft>
                <a:spcPts val="0"/>
              </a:spcAft>
              <a:buClr>
                <a:srgbClr val="C00000"/>
              </a:buClr>
              <a:buSzPct val="100000"/>
              <a:buFont typeface="Arial"/>
              <a:buChar char="•"/>
              <a:tabLst/>
              <a:defRPr sz="7400" b="0" i="0" u="none" strike="noStrike" cap="none" spc="0" baseline="0">
                <a:ln>
                  <a:noFill/>
                </a:ln>
                <a:solidFill>
                  <a:srgbClr val="1D1D1D"/>
                </a:solidFill>
                <a:uFillTx/>
                <a:latin typeface="Arial" panose="020B0604020202020204" pitchFamily="34" charset="0"/>
                <a:ea typeface="Arial" panose="020B0604020202020204" pitchFamily="34" charset="0"/>
                <a:cs typeface="Arial" panose="020B0604020202020204" pitchFamily="34" charset="0"/>
                <a:sym typeface="Calibri"/>
              </a:defRPr>
            </a:lvl2pPr>
            <a:lvl3pPr marL="1618880" marR="0" indent="-704689" algn="l" defTabSz="2438400" rtl="0" latinLnBrk="0">
              <a:lnSpc>
                <a:spcPct val="90000"/>
              </a:lnSpc>
              <a:spcBef>
                <a:spcPts val="1700"/>
              </a:spcBef>
              <a:spcAft>
                <a:spcPts val="0"/>
              </a:spcAft>
              <a:buClr>
                <a:srgbClr val="C00000"/>
              </a:buClr>
              <a:buSzPct val="60000"/>
              <a:buFont typeface="Arial"/>
              <a:buChar char="o"/>
              <a:tabLst/>
              <a:defRPr sz="7400" b="0" i="0" u="none" strike="noStrike" cap="none" spc="0" baseline="0">
                <a:ln>
                  <a:noFill/>
                </a:ln>
                <a:solidFill>
                  <a:srgbClr val="1D1D1D"/>
                </a:solidFill>
                <a:uFillTx/>
                <a:latin typeface="Arial" panose="020B0604020202020204" pitchFamily="34" charset="0"/>
                <a:ea typeface="Arial" panose="020B0604020202020204" pitchFamily="34" charset="0"/>
                <a:cs typeface="Arial" panose="020B0604020202020204" pitchFamily="34" charset="0"/>
                <a:sym typeface="Calibri"/>
              </a:defRPr>
            </a:lvl3pPr>
            <a:lvl4pPr marL="2216913" marR="0" indent="-845627" algn="l" defTabSz="2438400" rtl="0" latinLnBrk="0">
              <a:lnSpc>
                <a:spcPct val="90000"/>
              </a:lnSpc>
              <a:spcBef>
                <a:spcPts val="1700"/>
              </a:spcBef>
              <a:spcAft>
                <a:spcPts val="0"/>
              </a:spcAft>
              <a:buClr>
                <a:srgbClr val="C00000"/>
              </a:buClr>
              <a:buSzPct val="50000"/>
              <a:buFont typeface="Arial"/>
              <a:buChar char="◉"/>
              <a:tabLst/>
              <a:defRPr sz="7400" b="0" i="0" u="none" strike="noStrike" cap="none" spc="0" baseline="0">
                <a:ln>
                  <a:noFill/>
                </a:ln>
                <a:solidFill>
                  <a:srgbClr val="1D1D1D"/>
                </a:solidFill>
                <a:uFillTx/>
                <a:latin typeface="Arial" panose="020B0604020202020204" pitchFamily="34" charset="0"/>
                <a:ea typeface="Arial" panose="020B0604020202020204" pitchFamily="34" charset="0"/>
                <a:cs typeface="Arial" panose="020B0604020202020204" pitchFamily="34" charset="0"/>
                <a:sym typeface="Calibri"/>
              </a:defRPr>
            </a:lvl4pPr>
            <a:lvl5pPr marL="2674009" marR="0" indent="-845627" algn="l" defTabSz="2438400" rtl="0" latinLnBrk="0">
              <a:lnSpc>
                <a:spcPct val="90000"/>
              </a:lnSpc>
              <a:spcBef>
                <a:spcPts val="1700"/>
              </a:spcBef>
              <a:spcAft>
                <a:spcPts val="0"/>
              </a:spcAft>
              <a:buClr>
                <a:srgbClr val="C00000"/>
              </a:buClr>
              <a:buSzPct val="50000"/>
              <a:buFont typeface="Arial"/>
              <a:buChar char="☐"/>
              <a:tabLst/>
              <a:defRPr sz="7400" b="0" i="0" u="none" strike="noStrike" cap="none" spc="0" baseline="0">
                <a:ln>
                  <a:noFill/>
                </a:ln>
                <a:solidFill>
                  <a:srgbClr val="1D1D1D"/>
                </a:solidFill>
                <a:uFillTx/>
                <a:latin typeface="Arial" panose="020B0604020202020204" pitchFamily="34" charset="0"/>
                <a:ea typeface="Arial" panose="020B0604020202020204" pitchFamily="34" charset="0"/>
                <a:cs typeface="Arial" panose="020B0604020202020204" pitchFamily="34" charset="0"/>
                <a:sym typeface="Calibri"/>
              </a:defRPr>
            </a:lvl5pPr>
            <a:lvl6pPr marL="381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6pPr>
            <a:lvl7pPr marL="444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7pPr>
            <a:lvl8pPr marL="508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8pPr>
            <a:lvl9pPr marL="571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9pPr>
          </a:lstStyle>
          <a:p>
            <a:pPr hangingPunct="1"/>
            <a:r>
              <a:rPr lang="en-US" sz="2000" dirty="0"/>
              <a:t>Many parties wish to execute a private auction</a:t>
            </a:r>
          </a:p>
          <a:p>
            <a:pPr hangingPunct="1"/>
            <a:r>
              <a:rPr lang="en-US" sz="2000" dirty="0"/>
              <a:t>The highest bid wins</a:t>
            </a:r>
          </a:p>
          <a:p>
            <a:pPr hangingPunct="1"/>
            <a:r>
              <a:rPr lang="en-US" sz="2000" dirty="0"/>
              <a:t>Only the highest bid (and bidder) is revealed </a:t>
            </a:r>
          </a:p>
          <a:p>
            <a:pPr hangingPunct="1"/>
            <a:endParaRPr lang="en-US" sz="1800" dirty="0"/>
          </a:p>
        </p:txBody>
      </p:sp>
      <p:pic>
        <p:nvPicPr>
          <p:cNvPr id="14" name="Picture 13">
            <a:extLst>
              <a:ext uri="{FF2B5EF4-FFF2-40B4-BE49-F238E27FC236}">
                <a16:creationId xmlns:a16="http://schemas.microsoft.com/office/drawing/2014/main" id="{D02B99C0-3058-00ED-C0DA-0D320CEC8148}"/>
              </a:ext>
            </a:extLst>
          </p:cNvPr>
          <p:cNvPicPr>
            <a:picLocks noChangeAspect="1"/>
          </p:cNvPicPr>
          <p:nvPr/>
        </p:nvPicPr>
        <p:blipFill>
          <a:blip r:embed="rId2"/>
          <a:stretch>
            <a:fillRect/>
          </a:stretch>
        </p:blipFill>
        <p:spPr>
          <a:xfrm>
            <a:off x="1718277" y="4168133"/>
            <a:ext cx="2666523" cy="1842006"/>
          </a:xfrm>
          <a:prstGeom prst="rect">
            <a:avLst/>
          </a:prstGeom>
        </p:spPr>
      </p:pic>
      <p:pic>
        <p:nvPicPr>
          <p:cNvPr id="15" name="Picture 14">
            <a:extLst>
              <a:ext uri="{FF2B5EF4-FFF2-40B4-BE49-F238E27FC236}">
                <a16:creationId xmlns:a16="http://schemas.microsoft.com/office/drawing/2014/main" id="{52163411-9D94-7AC3-3F9F-EF8D71F8E441}"/>
              </a:ext>
            </a:extLst>
          </p:cNvPr>
          <p:cNvPicPr>
            <a:picLocks noChangeAspect="1"/>
          </p:cNvPicPr>
          <p:nvPr/>
        </p:nvPicPr>
        <p:blipFill rotWithShape="1">
          <a:blip r:embed="rId3"/>
          <a:srcRect l="42400" t="23722" r="32100" b="10583"/>
          <a:stretch/>
        </p:blipFill>
        <p:spPr>
          <a:xfrm>
            <a:off x="6468220" y="4416168"/>
            <a:ext cx="1595771" cy="1877378"/>
          </a:xfrm>
          <a:prstGeom prst="rect">
            <a:avLst/>
          </a:prstGeom>
        </p:spPr>
      </p:pic>
      <p:sp>
        <p:nvSpPr>
          <p:cNvPr id="16" name="TextBox 15">
            <a:extLst>
              <a:ext uri="{FF2B5EF4-FFF2-40B4-BE49-F238E27FC236}">
                <a16:creationId xmlns:a16="http://schemas.microsoft.com/office/drawing/2014/main" id="{7456B4DC-E1DB-47CB-F809-4A734094B84F}"/>
              </a:ext>
            </a:extLst>
          </p:cNvPr>
          <p:cNvSpPr txBox="1"/>
          <p:nvPr/>
        </p:nvSpPr>
        <p:spPr>
          <a:xfrm>
            <a:off x="6190811" y="3679484"/>
            <a:ext cx="2906565" cy="830997"/>
          </a:xfrm>
          <a:prstGeom prst="rect">
            <a:avLst/>
          </a:prstGeom>
          <a:noFill/>
        </p:spPr>
        <p:txBody>
          <a:bodyPr wrap="none" rtlCol="0">
            <a:spAutoFit/>
          </a:bodyPr>
          <a:lstStyle/>
          <a:p>
            <a:r>
              <a:rPr lang="en-US" altLang="zh-CN" sz="2400" dirty="0">
                <a:solidFill>
                  <a:srgbClr val="00B050"/>
                </a:solidFill>
                <a:latin typeface="Arial" panose="020B0604020202020204" pitchFamily="34" charset="0"/>
                <a:cs typeface="Arial" panose="020B0604020202020204" pitchFamily="34" charset="0"/>
              </a:rPr>
              <a:t>Solution:</a:t>
            </a:r>
          </a:p>
          <a:p>
            <a:r>
              <a:rPr lang="en-US" sz="2400" dirty="0">
                <a:solidFill>
                  <a:srgbClr val="00B050"/>
                </a:solidFill>
                <a:latin typeface="Arial" panose="020B0604020202020204" pitchFamily="34" charset="0"/>
                <a:cs typeface="Arial" panose="020B0604020202020204" pitchFamily="34" charset="0"/>
              </a:rPr>
              <a:t>a trusted auctioneer</a:t>
            </a:r>
          </a:p>
        </p:txBody>
      </p:sp>
      <p:sp>
        <p:nvSpPr>
          <p:cNvPr id="17" name="Rectangle 16">
            <a:extLst>
              <a:ext uri="{FF2B5EF4-FFF2-40B4-BE49-F238E27FC236}">
                <a16:creationId xmlns:a16="http://schemas.microsoft.com/office/drawing/2014/main" id="{9F9E656B-C653-B7B2-057B-4595597E22D9}"/>
              </a:ext>
            </a:extLst>
          </p:cNvPr>
          <p:cNvSpPr/>
          <p:nvPr/>
        </p:nvSpPr>
        <p:spPr>
          <a:xfrm>
            <a:off x="3581400" y="1532470"/>
            <a:ext cx="2252540" cy="438582"/>
          </a:xfrm>
          <a:prstGeom prst="rect">
            <a:avLst/>
          </a:prstGeom>
        </p:spPr>
        <p:txBody>
          <a:bodyPr wrap="none">
            <a:spAutoFit/>
          </a:bodyPr>
          <a:lstStyle/>
          <a:p>
            <a:r>
              <a:rPr lang="en-US" altLang="zh-CN" sz="2250" b="1" dirty="0">
                <a:solidFill>
                  <a:srgbClr val="000000"/>
                </a:solidFill>
                <a:latin typeface="Arial" panose="020B0604020202020204" pitchFamily="34" charset="0"/>
                <a:cs typeface="Arial" panose="020B0604020202020204" pitchFamily="34" charset="0"/>
              </a:rPr>
              <a:t>P</a:t>
            </a:r>
            <a:r>
              <a:rPr lang="en-US" sz="2250" b="1" dirty="0">
                <a:solidFill>
                  <a:srgbClr val="000000"/>
                </a:solidFill>
                <a:latin typeface="Arial" panose="020B0604020202020204" pitchFamily="34" charset="0"/>
                <a:cs typeface="Arial" panose="020B0604020202020204" pitchFamily="34" charset="0"/>
              </a:rPr>
              <a:t>rivate auction</a:t>
            </a:r>
          </a:p>
        </p:txBody>
      </p:sp>
    </p:spTree>
    <p:extLst>
      <p:ext uri="{BB962C8B-B14F-4D97-AF65-F5344CB8AC3E}">
        <p14:creationId xmlns:p14="http://schemas.microsoft.com/office/powerpoint/2010/main" val="749625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41E9-249E-4215-E801-CD2CDB021D3F}"/>
              </a:ext>
            </a:extLst>
          </p:cNvPr>
          <p:cNvSpPr>
            <a:spLocks noGrp="1"/>
          </p:cNvSpPr>
          <p:nvPr>
            <p:ph type="title"/>
          </p:nvPr>
        </p:nvSpPr>
        <p:spPr/>
        <p:txBody>
          <a:bodyPr/>
          <a:lstStyle/>
          <a:p>
            <a:r>
              <a:rPr lang="en-US" dirty="0"/>
              <a:t>Secure Multiparty Computation</a:t>
            </a:r>
          </a:p>
        </p:txBody>
      </p:sp>
      <p:sp>
        <p:nvSpPr>
          <p:cNvPr id="4" name="Slide Number Placeholder 3">
            <a:extLst>
              <a:ext uri="{FF2B5EF4-FFF2-40B4-BE49-F238E27FC236}">
                <a16:creationId xmlns:a16="http://schemas.microsoft.com/office/drawing/2014/main" id="{AECE2DEE-04CE-91C2-8007-6409F7740DC9}"/>
              </a:ext>
            </a:extLst>
          </p:cNvPr>
          <p:cNvSpPr>
            <a:spLocks noGrp="1"/>
          </p:cNvSpPr>
          <p:nvPr>
            <p:ph type="sldNum" sz="quarter" idx="12"/>
          </p:nvPr>
        </p:nvSpPr>
        <p:spPr/>
        <p:txBody>
          <a:bodyPr/>
          <a:lstStyle/>
          <a:p>
            <a:fld id="{E6F286D7-7C42-254F-8B91-AC3DD8D29061}" type="slidenum">
              <a:rPr lang="en-US" smtClean="0"/>
              <a:pPr/>
              <a:t>57</a:t>
            </a:fld>
            <a:endParaRPr lang="en-US"/>
          </a:p>
        </p:txBody>
      </p:sp>
      <p:pic>
        <p:nvPicPr>
          <p:cNvPr id="5" name="Content Placeholder 4">
            <a:extLst>
              <a:ext uri="{FF2B5EF4-FFF2-40B4-BE49-F238E27FC236}">
                <a16:creationId xmlns:a16="http://schemas.microsoft.com/office/drawing/2014/main" id="{6EBB79F0-A355-D91D-428C-13AA018FFD9D}"/>
              </a:ext>
            </a:extLst>
          </p:cNvPr>
          <p:cNvPicPr>
            <a:picLocks noChangeAspect="1"/>
          </p:cNvPicPr>
          <p:nvPr/>
        </p:nvPicPr>
        <p:blipFill>
          <a:blip r:embed="rId2"/>
          <a:stretch>
            <a:fillRect/>
          </a:stretch>
        </p:blipFill>
        <p:spPr>
          <a:xfrm>
            <a:off x="5133646" y="1643695"/>
            <a:ext cx="3781754" cy="397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6" name="Rectangle 5">
            <a:extLst>
              <a:ext uri="{FF2B5EF4-FFF2-40B4-BE49-F238E27FC236}">
                <a16:creationId xmlns:a16="http://schemas.microsoft.com/office/drawing/2014/main" id="{9243AB3A-6C5F-7DB2-8100-8C13BFB58F71}"/>
              </a:ext>
            </a:extLst>
          </p:cNvPr>
          <p:cNvSpPr/>
          <p:nvPr/>
        </p:nvSpPr>
        <p:spPr>
          <a:xfrm>
            <a:off x="304799" y="1844982"/>
            <a:ext cx="4966064" cy="2839239"/>
          </a:xfrm>
          <a:prstGeom prst="rect">
            <a:avLst/>
          </a:prstGeom>
        </p:spPr>
        <p:txBody>
          <a:bodyPr wrap="square">
            <a:spAutoFit/>
          </a:bodyPr>
          <a:lstStyle/>
          <a:p>
            <a:r>
              <a:rPr lang="en-US" sz="2100" dirty="0">
                <a:solidFill>
                  <a:srgbClr val="000000"/>
                </a:solidFill>
                <a:latin typeface="Arial" panose="020B0604020202020204" pitchFamily="34" charset="0"/>
                <a:cs typeface="Arial" panose="020B0604020202020204" pitchFamily="34" charset="0"/>
              </a:rPr>
              <a:t>Secure multiparty computation allows us to perform analysis on private data without compromising it.</a:t>
            </a:r>
          </a:p>
          <a:p>
            <a:pPr marL="257175" lvl="8" indent="-257175">
              <a:buFont typeface="Arial" panose="020B0604020202020204" pitchFamily="34" charset="0"/>
              <a:buChar char="•"/>
            </a:pPr>
            <a:r>
              <a:rPr lang="en-US" sz="1650" dirty="0">
                <a:solidFill>
                  <a:srgbClr val="000000"/>
                </a:solidFill>
                <a:latin typeface="Arial" panose="020B0604020202020204" pitchFamily="34" charset="0"/>
                <a:cs typeface="Arial" panose="020B0604020202020204" pitchFamily="34" charset="0"/>
              </a:rPr>
              <a:t>Parties 𝑃</a:t>
            </a:r>
            <a:r>
              <a:rPr lang="en-US" sz="1650" baseline="-25000" dirty="0">
                <a:solidFill>
                  <a:srgbClr val="000000"/>
                </a:solidFill>
                <a:latin typeface="Arial" panose="020B0604020202020204" pitchFamily="34" charset="0"/>
                <a:cs typeface="Arial" panose="020B0604020202020204" pitchFamily="34" charset="0"/>
              </a:rPr>
              <a:t>1</a:t>
            </a:r>
            <a:r>
              <a:rPr lang="en-US" sz="1650" dirty="0">
                <a:solidFill>
                  <a:srgbClr val="000000"/>
                </a:solidFill>
                <a:latin typeface="Arial" panose="020B0604020202020204" pitchFamily="34" charset="0"/>
                <a:cs typeface="Arial" panose="020B0604020202020204" pitchFamily="34" charset="0"/>
              </a:rPr>
              <a:t>,</a:t>
            </a:r>
            <a:r>
              <a:rPr lang="zh-CN" altLang="en-US" sz="1650" dirty="0">
                <a:solidFill>
                  <a:srgbClr val="000000"/>
                </a:solidFill>
                <a:latin typeface="Arial" panose="020B0604020202020204" pitchFamily="34" charset="0"/>
                <a:cs typeface="Arial" panose="020B0604020202020204" pitchFamily="34" charset="0"/>
              </a:rPr>
              <a:t> </a:t>
            </a:r>
            <a:r>
              <a:rPr lang="en-US" sz="1650" dirty="0">
                <a:solidFill>
                  <a:srgbClr val="000000"/>
                </a:solidFill>
                <a:latin typeface="Arial" panose="020B0604020202020204" pitchFamily="34" charset="0"/>
                <a:cs typeface="Arial" panose="020B0604020202020204" pitchFamily="34" charset="0"/>
              </a:rPr>
              <a:t>…,</a:t>
            </a:r>
            <a:r>
              <a:rPr lang="zh-CN" altLang="en-US" sz="1650" dirty="0">
                <a:solidFill>
                  <a:srgbClr val="000000"/>
                </a:solidFill>
                <a:latin typeface="Arial" panose="020B0604020202020204" pitchFamily="34" charset="0"/>
                <a:cs typeface="Arial" panose="020B0604020202020204" pitchFamily="34" charset="0"/>
              </a:rPr>
              <a:t> </a:t>
            </a:r>
            <a:r>
              <a:rPr lang="en-US" sz="1650" dirty="0">
                <a:solidFill>
                  <a:srgbClr val="000000"/>
                </a:solidFill>
                <a:latin typeface="Arial" panose="020B0604020202020204" pitchFamily="34" charset="0"/>
                <a:cs typeface="Arial" panose="020B0604020202020204" pitchFamily="34" charset="0"/>
              </a:rPr>
              <a:t>𝑃</a:t>
            </a:r>
            <a:r>
              <a:rPr lang="en-US" sz="1650" baseline="-25000" dirty="0">
                <a:solidFill>
                  <a:srgbClr val="000000"/>
                </a:solidFill>
                <a:latin typeface="Arial" panose="020B0604020202020204" pitchFamily="34" charset="0"/>
                <a:cs typeface="Arial" panose="020B0604020202020204" pitchFamily="34" charset="0"/>
              </a:rPr>
              <a:t>𝑛</a:t>
            </a:r>
            <a:endParaRPr lang="en-US" sz="1650" dirty="0">
              <a:solidFill>
                <a:srgbClr val="000000"/>
              </a:solidFill>
              <a:latin typeface="Arial" panose="020B0604020202020204" pitchFamily="34" charset="0"/>
              <a:cs typeface="Arial" panose="020B0604020202020204" pitchFamily="34" charset="0"/>
            </a:endParaRPr>
          </a:p>
          <a:p>
            <a:pPr marL="257175" lvl="4" indent="-257175">
              <a:buFont typeface="Arial" panose="020B0604020202020204" pitchFamily="34" charset="0"/>
              <a:buChar char="•"/>
            </a:pPr>
            <a:r>
              <a:rPr lang="en-US" sz="1650" dirty="0">
                <a:solidFill>
                  <a:srgbClr val="000000"/>
                </a:solidFill>
                <a:latin typeface="Arial" panose="020B0604020202020204" pitchFamily="34" charset="0"/>
                <a:cs typeface="Arial" panose="020B0604020202020204" pitchFamily="34" charset="0"/>
              </a:rPr>
              <a:t>Party 𝑃</a:t>
            </a:r>
            <a:r>
              <a:rPr lang="en-US" sz="1650" baseline="-25000" dirty="0">
                <a:solidFill>
                  <a:srgbClr val="000000"/>
                </a:solidFill>
                <a:latin typeface="Arial" panose="020B0604020202020204" pitchFamily="34" charset="0"/>
                <a:cs typeface="Arial" panose="020B0604020202020204" pitchFamily="34" charset="0"/>
              </a:rPr>
              <a:t>𝑖</a:t>
            </a:r>
            <a:r>
              <a:rPr lang="zh-CN" altLang="en-US" sz="1650" dirty="0">
                <a:solidFill>
                  <a:srgbClr val="000000"/>
                </a:solidFill>
                <a:latin typeface="Arial" panose="020B0604020202020204" pitchFamily="34" charset="0"/>
                <a:cs typeface="Arial" panose="020B0604020202020204" pitchFamily="34" charset="0"/>
              </a:rPr>
              <a:t> </a:t>
            </a:r>
            <a:r>
              <a:rPr lang="en-US" sz="1650" dirty="0">
                <a:solidFill>
                  <a:srgbClr val="000000"/>
                </a:solidFill>
                <a:latin typeface="Arial" panose="020B0604020202020204" pitchFamily="34" charset="0"/>
                <a:cs typeface="Arial" panose="020B0604020202020204" pitchFamily="34" charset="0"/>
              </a:rPr>
              <a:t>has private input 𝑥</a:t>
            </a:r>
            <a:r>
              <a:rPr lang="en-US" sz="1650" baseline="-25000" dirty="0">
                <a:solidFill>
                  <a:srgbClr val="000000"/>
                </a:solidFill>
                <a:latin typeface="Arial" panose="020B0604020202020204" pitchFamily="34" charset="0"/>
                <a:cs typeface="Arial" panose="020B0604020202020204" pitchFamily="34" charset="0"/>
              </a:rPr>
              <a:t>𝑖</a:t>
            </a:r>
            <a:endParaRPr lang="en-US" sz="1650" dirty="0">
              <a:solidFill>
                <a:srgbClr val="000000"/>
              </a:solidFill>
              <a:latin typeface="Arial" panose="020B0604020202020204" pitchFamily="34" charset="0"/>
              <a:cs typeface="Arial" panose="020B0604020202020204" pitchFamily="34" charset="0"/>
            </a:endParaRPr>
          </a:p>
          <a:p>
            <a:pPr marL="257175" lvl="4" indent="-257175">
              <a:buFont typeface="Arial" panose="020B0604020202020204" pitchFamily="34" charset="0"/>
              <a:buChar char="•"/>
            </a:pPr>
            <a:r>
              <a:rPr lang="en-US" sz="1650" dirty="0">
                <a:solidFill>
                  <a:srgbClr val="000000"/>
                </a:solidFill>
                <a:latin typeface="Arial" panose="020B0604020202020204" pitchFamily="34" charset="0"/>
                <a:cs typeface="Arial" panose="020B0604020202020204" pitchFamily="34" charset="0"/>
              </a:rPr>
              <a:t>The parties wish to jointly compute a (known</a:t>
            </a:r>
            <a:r>
              <a:rPr lang="en-US" altLang="zh-CN" sz="1650" dirty="0">
                <a:solidFill>
                  <a:srgbClr val="000000"/>
                </a:solidFill>
                <a:latin typeface="Arial" panose="020B0604020202020204" pitchFamily="34" charset="0"/>
                <a:cs typeface="Arial" panose="020B0604020202020204" pitchFamily="34" charset="0"/>
              </a:rPr>
              <a:t>/unknown</a:t>
            </a:r>
            <a:r>
              <a:rPr lang="en-US" sz="1650" dirty="0">
                <a:solidFill>
                  <a:srgbClr val="000000"/>
                </a:solidFill>
                <a:latin typeface="Arial" panose="020B0604020202020204" pitchFamily="34" charset="0"/>
                <a:cs typeface="Arial" panose="020B0604020202020204" pitchFamily="34" charset="0"/>
              </a:rPr>
              <a:t>) function 𝑦</a:t>
            </a:r>
            <a:r>
              <a:rPr lang="zh-CN" altLang="en-US" sz="1650" dirty="0">
                <a:solidFill>
                  <a:srgbClr val="000000"/>
                </a:solidFill>
                <a:latin typeface="Arial" panose="020B0604020202020204" pitchFamily="34" charset="0"/>
                <a:cs typeface="Arial" panose="020B0604020202020204" pitchFamily="34" charset="0"/>
              </a:rPr>
              <a:t> </a:t>
            </a:r>
            <a:r>
              <a:rPr lang="en-US" sz="1650" dirty="0">
                <a:solidFill>
                  <a:srgbClr val="000000"/>
                </a:solidFill>
                <a:latin typeface="Arial" panose="020B0604020202020204" pitchFamily="34" charset="0"/>
                <a:cs typeface="Arial" panose="020B0604020202020204" pitchFamily="34" charset="0"/>
              </a:rPr>
              <a:t>=</a:t>
            </a:r>
            <a:r>
              <a:rPr lang="zh-CN" altLang="en-US" sz="1650" dirty="0">
                <a:solidFill>
                  <a:srgbClr val="000000"/>
                </a:solidFill>
                <a:latin typeface="Arial" panose="020B0604020202020204" pitchFamily="34" charset="0"/>
                <a:cs typeface="Arial" panose="020B0604020202020204" pitchFamily="34" charset="0"/>
              </a:rPr>
              <a:t> </a:t>
            </a:r>
            <a:r>
              <a:rPr lang="en-US" sz="1650" dirty="0">
                <a:solidFill>
                  <a:srgbClr val="000000"/>
                </a:solidFill>
                <a:latin typeface="Arial" panose="020B0604020202020204" pitchFamily="34" charset="0"/>
                <a:cs typeface="Arial" panose="020B0604020202020204" pitchFamily="34" charset="0"/>
              </a:rPr>
              <a:t>𝑓</a:t>
            </a:r>
            <a:r>
              <a:rPr lang="en-US" altLang="zh-CN" sz="1650" dirty="0">
                <a:solidFill>
                  <a:srgbClr val="000000"/>
                </a:solidFill>
                <a:latin typeface="Arial" panose="020B0604020202020204" pitchFamily="34" charset="0"/>
                <a:cs typeface="Arial" panose="020B0604020202020204" pitchFamily="34" charset="0"/>
              </a:rPr>
              <a:t>(</a:t>
            </a:r>
            <a:r>
              <a:rPr lang="en-US" sz="1650" dirty="0">
                <a:solidFill>
                  <a:srgbClr val="000000"/>
                </a:solidFill>
                <a:latin typeface="Arial" panose="020B0604020202020204" pitchFamily="34" charset="0"/>
                <a:cs typeface="Arial" panose="020B0604020202020204" pitchFamily="34" charset="0"/>
              </a:rPr>
              <a:t>𝑥</a:t>
            </a:r>
            <a:r>
              <a:rPr lang="en-US" sz="1650" baseline="-25000" dirty="0">
                <a:solidFill>
                  <a:srgbClr val="000000"/>
                </a:solidFill>
                <a:latin typeface="Arial" panose="020B0604020202020204" pitchFamily="34" charset="0"/>
                <a:cs typeface="Arial" panose="020B0604020202020204" pitchFamily="34" charset="0"/>
              </a:rPr>
              <a:t>1</a:t>
            </a:r>
            <a:r>
              <a:rPr lang="en-US" sz="1650" dirty="0">
                <a:solidFill>
                  <a:srgbClr val="000000"/>
                </a:solidFill>
                <a:latin typeface="Arial" panose="020B0604020202020204" pitchFamily="34" charset="0"/>
                <a:cs typeface="Arial" panose="020B0604020202020204" pitchFamily="34" charset="0"/>
              </a:rPr>
              <a:t>,</a:t>
            </a:r>
            <a:r>
              <a:rPr lang="zh-CN" altLang="en-US" sz="1650" dirty="0">
                <a:solidFill>
                  <a:srgbClr val="000000"/>
                </a:solidFill>
                <a:latin typeface="Arial" panose="020B0604020202020204" pitchFamily="34" charset="0"/>
                <a:cs typeface="Arial" panose="020B0604020202020204" pitchFamily="34" charset="0"/>
              </a:rPr>
              <a:t> </a:t>
            </a:r>
            <a:r>
              <a:rPr lang="en-US" sz="1650" dirty="0">
                <a:solidFill>
                  <a:srgbClr val="000000"/>
                </a:solidFill>
                <a:latin typeface="Arial" panose="020B0604020202020204" pitchFamily="34" charset="0"/>
                <a:cs typeface="Arial" panose="020B0604020202020204" pitchFamily="34" charset="0"/>
              </a:rPr>
              <a:t>…,</a:t>
            </a:r>
            <a:r>
              <a:rPr lang="zh-CN" altLang="en-US" sz="1650" dirty="0">
                <a:solidFill>
                  <a:srgbClr val="000000"/>
                </a:solidFill>
                <a:latin typeface="Arial" panose="020B0604020202020204" pitchFamily="34" charset="0"/>
                <a:cs typeface="Arial" panose="020B0604020202020204" pitchFamily="34" charset="0"/>
              </a:rPr>
              <a:t> </a:t>
            </a:r>
            <a:r>
              <a:rPr lang="en-US" sz="1650" dirty="0">
                <a:solidFill>
                  <a:srgbClr val="000000"/>
                </a:solidFill>
                <a:latin typeface="Arial" panose="020B0604020202020204" pitchFamily="34" charset="0"/>
                <a:cs typeface="Arial" panose="020B0604020202020204" pitchFamily="34" charset="0"/>
              </a:rPr>
              <a:t>𝑥</a:t>
            </a:r>
            <a:r>
              <a:rPr lang="en-US" sz="1650" baseline="-25000" dirty="0">
                <a:solidFill>
                  <a:srgbClr val="000000"/>
                </a:solidFill>
                <a:latin typeface="Arial" panose="020B0604020202020204" pitchFamily="34" charset="0"/>
                <a:cs typeface="Arial" panose="020B0604020202020204" pitchFamily="34" charset="0"/>
              </a:rPr>
              <a:t>𝑛</a:t>
            </a:r>
            <a:r>
              <a:rPr lang="en-US" altLang="zh-CN" sz="1650" dirty="0">
                <a:solidFill>
                  <a:srgbClr val="000000"/>
                </a:solidFill>
                <a:latin typeface="Arial" panose="020B0604020202020204" pitchFamily="34" charset="0"/>
                <a:cs typeface="Arial" panose="020B0604020202020204" pitchFamily="34" charset="0"/>
              </a:rPr>
              <a:t>)</a:t>
            </a:r>
            <a:endParaRPr lang="en-US" sz="1650" dirty="0">
              <a:solidFill>
                <a:srgbClr val="000000"/>
              </a:solidFill>
              <a:latin typeface="Arial" panose="020B0604020202020204" pitchFamily="34" charset="0"/>
              <a:cs typeface="Arial" panose="020B0604020202020204" pitchFamily="34" charset="0"/>
            </a:endParaRPr>
          </a:p>
          <a:p>
            <a:pPr marL="257175" lvl="4" indent="-257175">
              <a:buFont typeface="Arial" panose="020B0604020202020204" pitchFamily="34" charset="0"/>
              <a:buChar char="•"/>
            </a:pPr>
            <a:r>
              <a:rPr lang="en-US" sz="1650" dirty="0">
                <a:solidFill>
                  <a:srgbClr val="000000"/>
                </a:solidFill>
                <a:latin typeface="Arial" panose="020B0604020202020204" pitchFamily="34" charset="0"/>
                <a:cs typeface="Arial" panose="020B0604020202020204" pitchFamily="34" charset="0"/>
              </a:rPr>
              <a:t>The computation must preserve certain security properties, even if some of the parties collude and maliciously attack the protocol</a:t>
            </a:r>
            <a:r>
              <a:rPr lang="en-US" altLang="zh-CN" sz="1650" dirty="0">
                <a:solidFill>
                  <a:srgbClr val="000000"/>
                </a:solidFill>
                <a:latin typeface="Arial" panose="020B0604020202020204" pitchFamily="34" charset="0"/>
                <a:cs typeface="Arial" panose="020B0604020202020204" pitchFamily="34" charset="0"/>
              </a:rPr>
              <a:t>.</a:t>
            </a:r>
            <a:endParaRPr lang="en-US" sz="165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6678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CAB7-7C39-531E-86C6-1C3BD9397362}"/>
              </a:ext>
            </a:extLst>
          </p:cNvPr>
          <p:cNvSpPr>
            <a:spLocks noGrp="1"/>
          </p:cNvSpPr>
          <p:nvPr>
            <p:ph type="title"/>
          </p:nvPr>
        </p:nvSpPr>
        <p:spPr/>
        <p:txBody>
          <a:bodyPr/>
          <a:lstStyle/>
          <a:p>
            <a:r>
              <a:rPr lang="en-US" dirty="0"/>
              <a:t>Secure GWAS Using SMC</a:t>
            </a:r>
          </a:p>
        </p:txBody>
      </p:sp>
      <p:sp>
        <p:nvSpPr>
          <p:cNvPr id="4" name="Slide Number Placeholder 3">
            <a:extLst>
              <a:ext uri="{FF2B5EF4-FFF2-40B4-BE49-F238E27FC236}">
                <a16:creationId xmlns:a16="http://schemas.microsoft.com/office/drawing/2014/main" id="{381B0C9B-9C84-DCAD-103B-7BF5F29BE5FD}"/>
              </a:ext>
            </a:extLst>
          </p:cNvPr>
          <p:cNvSpPr>
            <a:spLocks noGrp="1"/>
          </p:cNvSpPr>
          <p:nvPr>
            <p:ph type="sldNum" sz="quarter" idx="12"/>
          </p:nvPr>
        </p:nvSpPr>
        <p:spPr/>
        <p:txBody>
          <a:bodyPr/>
          <a:lstStyle/>
          <a:p>
            <a:fld id="{E6F286D7-7C42-254F-8B91-AC3DD8D29061}" type="slidenum">
              <a:rPr lang="en-US" smtClean="0"/>
              <a:pPr/>
              <a:t>58</a:t>
            </a:fld>
            <a:endParaRPr lang="en-US"/>
          </a:p>
        </p:txBody>
      </p:sp>
      <p:pic>
        <p:nvPicPr>
          <p:cNvPr id="5" name="Picture 4">
            <a:extLst>
              <a:ext uri="{FF2B5EF4-FFF2-40B4-BE49-F238E27FC236}">
                <a16:creationId xmlns:a16="http://schemas.microsoft.com/office/drawing/2014/main" id="{0150E8F5-9714-840A-E653-86DD1D6E23B5}"/>
              </a:ext>
            </a:extLst>
          </p:cNvPr>
          <p:cNvPicPr>
            <a:picLocks noChangeAspect="1"/>
          </p:cNvPicPr>
          <p:nvPr/>
        </p:nvPicPr>
        <p:blipFill>
          <a:blip r:embed="rId2"/>
          <a:stretch>
            <a:fillRect/>
          </a:stretch>
        </p:blipFill>
        <p:spPr>
          <a:xfrm>
            <a:off x="4572000" y="1705277"/>
            <a:ext cx="4031391" cy="3618281"/>
          </a:xfrm>
          <a:prstGeom prst="rect">
            <a:avLst/>
          </a:prstGeom>
        </p:spPr>
      </p:pic>
      <p:sp>
        <p:nvSpPr>
          <p:cNvPr id="6" name="Rectangle 5">
            <a:extLst>
              <a:ext uri="{FF2B5EF4-FFF2-40B4-BE49-F238E27FC236}">
                <a16:creationId xmlns:a16="http://schemas.microsoft.com/office/drawing/2014/main" id="{A344C59B-8BFA-1155-CFEF-0F798ADCECA1}"/>
              </a:ext>
            </a:extLst>
          </p:cNvPr>
          <p:cNvSpPr/>
          <p:nvPr/>
        </p:nvSpPr>
        <p:spPr>
          <a:xfrm>
            <a:off x="540609" y="1371601"/>
            <a:ext cx="4031391" cy="4524315"/>
          </a:xfrm>
          <a:prstGeom prst="rect">
            <a:avLst/>
          </a:prstGeom>
        </p:spPr>
        <p:txBody>
          <a:bodyPr wrap="square">
            <a:spAutoFit/>
          </a:bodyPr>
          <a:lstStyle/>
          <a:p>
            <a:pPr marL="214313" indent="-214313">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Study participants (private</a:t>
            </a:r>
            <a:r>
              <a:rPr lang="zh-CN" altLang="en-US" dirty="0">
                <a:solidFill>
                  <a:srgbClr val="000000"/>
                </a:solidFill>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individuals or institutes) secretly share their genotypes and phenotypes</a:t>
            </a:r>
            <a:r>
              <a:rPr lang="zh-CN" altLang="en-US" dirty="0">
                <a:solidFill>
                  <a:srgbClr val="000000"/>
                </a:solidFill>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with computing parties (research groups or government agencies), denoted</a:t>
            </a:r>
            <a:r>
              <a:rPr lang="zh-CN" altLang="en-US" dirty="0">
                <a:solidFill>
                  <a:srgbClr val="000000"/>
                </a:solidFill>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CP1 and CP2.</a:t>
            </a:r>
          </a:p>
          <a:p>
            <a:pPr marL="214313" indent="-214313">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CP1 and CP2 jointly carry out the secure genome-wide association study (GWAS) protocol to obtain</a:t>
            </a:r>
            <a:r>
              <a:rPr lang="zh-CN" altLang="en-US" dirty="0">
                <a:solidFill>
                  <a:srgbClr val="000000"/>
                </a:solidFill>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association statistics without revealing the underlying data to any party</a:t>
            </a:r>
            <a:r>
              <a:rPr lang="zh-CN" altLang="en-US" dirty="0">
                <a:solidFill>
                  <a:srgbClr val="000000"/>
                </a:solidFill>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involved. </a:t>
            </a:r>
          </a:p>
          <a:p>
            <a:pPr marL="214313" indent="-214313">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An auxiliary computing party (CP0) performs input-independent</a:t>
            </a:r>
            <a:r>
              <a:rPr lang="zh-CN" altLang="en-US" dirty="0">
                <a:solidFill>
                  <a:srgbClr val="000000"/>
                </a:solidFill>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precomputation to greatly speed up the main computation</a:t>
            </a:r>
          </a:p>
        </p:txBody>
      </p:sp>
      <p:sp>
        <p:nvSpPr>
          <p:cNvPr id="7" name="TextBox 6">
            <a:extLst>
              <a:ext uri="{FF2B5EF4-FFF2-40B4-BE49-F238E27FC236}">
                <a16:creationId xmlns:a16="http://schemas.microsoft.com/office/drawing/2014/main" id="{831DC251-BDFC-46F1-BA38-DFD4992EC464}"/>
              </a:ext>
            </a:extLst>
          </p:cNvPr>
          <p:cNvSpPr txBox="1">
            <a:spLocks noChangeArrowheads="1"/>
          </p:cNvSpPr>
          <p:nvPr/>
        </p:nvSpPr>
        <p:spPr bwMode="auto">
          <a:xfrm>
            <a:off x="783864" y="6047112"/>
            <a:ext cx="78086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rgbClr val="000000"/>
                </a:solidFill>
                <a:latin typeface="Arial" panose="020B0604020202020204" pitchFamily="34" charset="0"/>
                <a:cs typeface="Arial" panose="020B0604020202020204" pitchFamily="34" charset="0"/>
              </a:rPr>
              <a:t>Cho H, Wu DJ, Berger B,  "Secure genome-wide association analysis using multiparty computation." Nature </a:t>
            </a:r>
            <a:r>
              <a:rPr lang="en-US" altLang="en-US" dirty="0" err="1">
                <a:solidFill>
                  <a:srgbClr val="000000"/>
                </a:solidFill>
                <a:latin typeface="Arial" panose="020B0604020202020204" pitchFamily="34" charset="0"/>
                <a:cs typeface="Arial" panose="020B0604020202020204" pitchFamily="34" charset="0"/>
              </a:rPr>
              <a:t>Biotechnol</a:t>
            </a:r>
            <a:r>
              <a:rPr lang="en-US" altLang="en-US" dirty="0">
                <a:solidFill>
                  <a:srgbClr val="000000"/>
                </a:solidFill>
                <a:latin typeface="Arial" panose="020B0604020202020204" pitchFamily="34" charset="0"/>
                <a:cs typeface="Arial" panose="020B0604020202020204" pitchFamily="34" charset="0"/>
              </a:rPr>
              <a:t>. 2018 Jul;36(6):547-551. </a:t>
            </a:r>
          </a:p>
        </p:txBody>
      </p:sp>
    </p:spTree>
    <p:extLst>
      <p:ext uri="{BB962C8B-B14F-4D97-AF65-F5344CB8AC3E}">
        <p14:creationId xmlns:p14="http://schemas.microsoft.com/office/powerpoint/2010/main" val="2935000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AC22-930E-B062-399B-8075B32A91E6}"/>
              </a:ext>
            </a:extLst>
          </p:cNvPr>
          <p:cNvSpPr>
            <a:spLocks noGrp="1"/>
          </p:cNvSpPr>
          <p:nvPr>
            <p:ph type="title"/>
          </p:nvPr>
        </p:nvSpPr>
        <p:spPr/>
        <p:txBody>
          <a:bodyPr/>
          <a:lstStyle/>
          <a:p>
            <a:r>
              <a:rPr lang="en-US" dirty="0"/>
              <a:t>Summary of Protection Techniques</a:t>
            </a:r>
          </a:p>
        </p:txBody>
      </p:sp>
      <p:sp>
        <p:nvSpPr>
          <p:cNvPr id="3" name="Content Placeholder 2">
            <a:extLst>
              <a:ext uri="{FF2B5EF4-FFF2-40B4-BE49-F238E27FC236}">
                <a16:creationId xmlns:a16="http://schemas.microsoft.com/office/drawing/2014/main" id="{F2760634-3C88-2198-E061-709047D4DE5C}"/>
              </a:ext>
            </a:extLst>
          </p:cNvPr>
          <p:cNvSpPr>
            <a:spLocks noGrp="1"/>
          </p:cNvSpPr>
          <p:nvPr>
            <p:ph idx="1"/>
          </p:nvPr>
        </p:nvSpPr>
        <p:spPr/>
        <p:txBody>
          <a:bodyPr/>
          <a:lstStyle/>
          <a:p>
            <a:r>
              <a:rPr lang="en-US" dirty="0"/>
              <a:t>A hybrid system may need to integrate multiple techniques</a:t>
            </a:r>
          </a:p>
          <a:p>
            <a:r>
              <a:rPr lang="en-US" dirty="0"/>
              <a:t>Tradeoff between utility and privacy/security</a:t>
            </a:r>
          </a:p>
          <a:p>
            <a:r>
              <a:rPr lang="en-US" dirty="0"/>
              <a:t>These methods are computationally intensive, and hard to scale up to large datasets</a:t>
            </a:r>
          </a:p>
          <a:p>
            <a:endParaRPr lang="en-US" dirty="0"/>
          </a:p>
          <a:p>
            <a:r>
              <a:rPr lang="en-US" dirty="0"/>
              <a:t>Confidential Computing with Trusted Executive Environment (e.g. Intel's SGX)</a:t>
            </a:r>
          </a:p>
          <a:p>
            <a:endParaRPr lang="en-US" dirty="0"/>
          </a:p>
        </p:txBody>
      </p:sp>
      <p:sp>
        <p:nvSpPr>
          <p:cNvPr id="4" name="Slide Number Placeholder 3">
            <a:extLst>
              <a:ext uri="{FF2B5EF4-FFF2-40B4-BE49-F238E27FC236}">
                <a16:creationId xmlns:a16="http://schemas.microsoft.com/office/drawing/2014/main" id="{EFD04B2D-AF4A-1E12-F4AE-9531F8E7A2B2}"/>
              </a:ext>
            </a:extLst>
          </p:cNvPr>
          <p:cNvSpPr>
            <a:spLocks noGrp="1"/>
          </p:cNvSpPr>
          <p:nvPr>
            <p:ph type="sldNum" sz="quarter" idx="12"/>
          </p:nvPr>
        </p:nvSpPr>
        <p:spPr/>
        <p:txBody>
          <a:bodyPr/>
          <a:lstStyle/>
          <a:p>
            <a:fld id="{E6F286D7-7C42-254F-8B91-AC3DD8D29061}" type="slidenum">
              <a:rPr lang="en-US" smtClean="0"/>
              <a:pPr/>
              <a:t>59</a:t>
            </a:fld>
            <a:endParaRPr lang="en-US"/>
          </a:p>
        </p:txBody>
      </p:sp>
    </p:spTree>
    <p:extLst>
      <p:ext uri="{BB962C8B-B14F-4D97-AF65-F5344CB8AC3E}">
        <p14:creationId xmlns:p14="http://schemas.microsoft.com/office/powerpoint/2010/main" val="126749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943600" y="1132741"/>
            <a:ext cx="3200400" cy="5755422"/>
          </a:xfrm>
          <a:prstGeom prst="rect">
            <a:avLst/>
          </a:prstGeom>
          <a:noFill/>
        </p:spPr>
        <p:txBody>
          <a:bodyPr wrap="square" rtlCol="0">
            <a:spAutoFit/>
          </a:bodyPr>
          <a:lstStyle/>
          <a:p>
            <a:r>
              <a:rPr lang="en-US" sz="2400" dirty="0"/>
              <a:t>Relationships btw contemporary populations and the approximate times at which they diverged are shown, including admixture events between groups of modern humans and between modern and archaic humans (well established in solid lines and tentative in dashed lines ). </a:t>
            </a:r>
          </a:p>
          <a:p>
            <a:pPr marL="285750" indent="-285750">
              <a:buFont typeface="Arial" charset="0"/>
              <a:buChar char="•"/>
            </a:pPr>
            <a:endParaRPr lang="en-US" sz="1600" dirty="0"/>
          </a:p>
          <a:p>
            <a:r>
              <a:rPr lang="en-US" sz="1600" dirty="0"/>
              <a:t>            Nielsen et al. Nature. 2017</a:t>
            </a:r>
          </a:p>
        </p:txBody>
      </p:sp>
      <p:pic>
        <p:nvPicPr>
          <p:cNvPr id="4" name="Picture 3"/>
          <p:cNvPicPr>
            <a:picLocks noChangeAspect="1"/>
          </p:cNvPicPr>
          <p:nvPr/>
        </p:nvPicPr>
        <p:blipFill>
          <a:blip r:embed="rId3"/>
          <a:stretch>
            <a:fillRect/>
          </a:stretch>
        </p:blipFill>
        <p:spPr>
          <a:xfrm>
            <a:off x="76199" y="84664"/>
            <a:ext cx="5707459" cy="6721475"/>
          </a:xfrm>
          <a:prstGeom prst="rect">
            <a:avLst/>
          </a:prstGeom>
        </p:spPr>
      </p:pic>
      <p:sp>
        <p:nvSpPr>
          <p:cNvPr id="2" name="Title 1"/>
          <p:cNvSpPr>
            <a:spLocks noGrp="1"/>
          </p:cNvSpPr>
          <p:nvPr>
            <p:ph type="title"/>
          </p:nvPr>
        </p:nvSpPr>
        <p:spPr>
          <a:xfrm>
            <a:off x="1879600" y="1"/>
            <a:ext cx="7264400" cy="419629"/>
          </a:xfrm>
        </p:spPr>
        <p:txBody>
          <a:bodyPr>
            <a:noAutofit/>
          </a:bodyPr>
          <a:lstStyle/>
          <a:p>
            <a:pPr algn="l"/>
            <a:r>
              <a:rPr lang="en-US" sz="2800" dirty="0"/>
              <a:t>Simplified Model of Human Evolutionary History</a:t>
            </a:r>
          </a:p>
        </p:txBody>
      </p:sp>
    </p:spTree>
    <p:extLst>
      <p:ext uri="{BB962C8B-B14F-4D97-AF65-F5344CB8AC3E}">
        <p14:creationId xmlns:p14="http://schemas.microsoft.com/office/powerpoint/2010/main" val="572658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C05C-C65A-6435-2483-8B2363096F3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78EBE3E-BC97-A3C5-B87A-DA26F9F64621}"/>
              </a:ext>
            </a:extLst>
          </p:cNvPr>
          <p:cNvSpPr>
            <a:spLocks noGrp="1"/>
          </p:cNvSpPr>
          <p:nvPr>
            <p:ph idx="1"/>
          </p:nvPr>
        </p:nvSpPr>
        <p:spPr/>
        <p:txBody>
          <a:bodyPr>
            <a:normAutofit fontScale="92500" lnSpcReduction="10000"/>
          </a:bodyPr>
          <a:lstStyle/>
          <a:p>
            <a:r>
              <a:rPr lang="en-US" dirty="0"/>
              <a:t>Security and privacy of genomic data is a growing concern</a:t>
            </a:r>
          </a:p>
          <a:p>
            <a:r>
              <a:rPr lang="en-US" dirty="0"/>
              <a:t>Existing regulations and techniques are not sufficient for protecting genetic privacy</a:t>
            </a:r>
          </a:p>
          <a:p>
            <a:r>
              <a:rPr lang="en-US" dirty="0"/>
              <a:t>New regulations, guidelines, and techniques are to be developed to realize the full potential of genomic medicine</a:t>
            </a:r>
          </a:p>
          <a:p>
            <a:r>
              <a:rPr lang="en-US" dirty="0"/>
              <a:t>Research and education from multiple disciplinaries is in great need to advance precision health and </a:t>
            </a:r>
            <a:r>
              <a:rPr lang="en-US"/>
              <a:t>open science</a:t>
            </a:r>
            <a:endParaRPr lang="en-US" dirty="0"/>
          </a:p>
        </p:txBody>
      </p:sp>
      <p:sp>
        <p:nvSpPr>
          <p:cNvPr id="4" name="Slide Number Placeholder 3">
            <a:extLst>
              <a:ext uri="{FF2B5EF4-FFF2-40B4-BE49-F238E27FC236}">
                <a16:creationId xmlns:a16="http://schemas.microsoft.com/office/drawing/2014/main" id="{E3D6F477-B59E-1301-A93A-44CAE65D7FB7}"/>
              </a:ext>
            </a:extLst>
          </p:cNvPr>
          <p:cNvSpPr>
            <a:spLocks noGrp="1"/>
          </p:cNvSpPr>
          <p:nvPr>
            <p:ph type="sldNum" sz="quarter" idx="12"/>
          </p:nvPr>
        </p:nvSpPr>
        <p:spPr/>
        <p:txBody>
          <a:bodyPr/>
          <a:lstStyle/>
          <a:p>
            <a:fld id="{E6F286D7-7C42-254F-8B91-AC3DD8D29061}" type="slidenum">
              <a:rPr lang="en-US" smtClean="0"/>
              <a:pPr/>
              <a:t>60</a:t>
            </a:fld>
            <a:endParaRPr lang="en-US"/>
          </a:p>
        </p:txBody>
      </p:sp>
    </p:spTree>
    <p:extLst>
      <p:ext uri="{BB962C8B-B14F-4D97-AF65-F5344CB8AC3E}">
        <p14:creationId xmlns:p14="http://schemas.microsoft.com/office/powerpoint/2010/main" val="2624176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513"/>
            <a:ext cx="8229600" cy="711853"/>
          </a:xfrm>
        </p:spPr>
        <p:txBody>
          <a:bodyPr>
            <a:normAutofit/>
          </a:bodyPr>
          <a:lstStyle/>
          <a:p>
            <a:r>
              <a:rPr lang="en-US" sz="3600" dirty="0"/>
              <a:t>The 1000 Genomes Project</a:t>
            </a:r>
          </a:p>
        </p:txBody>
      </p:sp>
      <p:pic>
        <p:nvPicPr>
          <p:cNvPr id="4" name="Picture 3"/>
          <p:cNvPicPr>
            <a:picLocks noChangeAspect="1"/>
          </p:cNvPicPr>
          <p:nvPr/>
        </p:nvPicPr>
        <p:blipFill>
          <a:blip r:embed="rId3"/>
          <a:stretch>
            <a:fillRect/>
          </a:stretch>
        </p:blipFill>
        <p:spPr>
          <a:xfrm>
            <a:off x="372533" y="891249"/>
            <a:ext cx="5865166" cy="4361701"/>
          </a:xfrm>
          <a:prstGeom prst="rect">
            <a:avLst/>
          </a:prstGeom>
        </p:spPr>
      </p:pic>
      <p:sp>
        <p:nvSpPr>
          <p:cNvPr id="11" name="TextBox 10"/>
          <p:cNvSpPr txBox="1"/>
          <p:nvPr/>
        </p:nvSpPr>
        <p:spPr>
          <a:xfrm>
            <a:off x="372533" y="5526859"/>
            <a:ext cx="8815294" cy="830997"/>
          </a:xfrm>
          <a:prstGeom prst="rect">
            <a:avLst/>
          </a:prstGeom>
          <a:noFill/>
        </p:spPr>
        <p:txBody>
          <a:bodyPr wrap="square" rtlCol="0">
            <a:spAutoFit/>
          </a:bodyPr>
          <a:lstStyle/>
          <a:p>
            <a:r>
              <a:rPr lang="en-US" sz="1600" dirty="0"/>
              <a:t>Whole genome sequencing of 2504 individuals from 26 populations.</a:t>
            </a:r>
          </a:p>
          <a:p>
            <a:pPr marL="285750" indent="-285750">
              <a:buFont typeface="Arial" panose="020B0604020202020204" pitchFamily="34" charset="0"/>
              <a:buChar char="•"/>
            </a:pPr>
            <a:r>
              <a:rPr lang="en-US" sz="1600" b="1" dirty="0"/>
              <a:t>A typical genome differs from the reference human genome at 4.1 ~5.0 million sites (2,100 ~2,500 structural variants).                         </a:t>
            </a:r>
            <a:r>
              <a:rPr lang="en-US" sz="1400" dirty="0"/>
              <a:t>1000 Genomes Project Consortium. Nature 2010, 2011, 2012, 2015, 2016b.</a:t>
            </a:r>
            <a:endParaRPr lang="en-US" sz="1600" dirty="0"/>
          </a:p>
        </p:txBody>
      </p:sp>
      <p:sp>
        <p:nvSpPr>
          <p:cNvPr id="3" name="Rectangle 2">
            <a:extLst>
              <a:ext uri="{FF2B5EF4-FFF2-40B4-BE49-F238E27FC236}">
                <a16:creationId xmlns:a16="http://schemas.microsoft.com/office/drawing/2014/main" id="{74D8A31F-E6E5-BE4A-99A9-DDF990A293EA}"/>
              </a:ext>
            </a:extLst>
          </p:cNvPr>
          <p:cNvSpPr/>
          <p:nvPr/>
        </p:nvSpPr>
        <p:spPr>
          <a:xfrm>
            <a:off x="6499185" y="768145"/>
            <a:ext cx="2505919" cy="3539430"/>
          </a:xfrm>
          <a:prstGeom prst="rect">
            <a:avLst/>
          </a:prstGeom>
        </p:spPr>
        <p:txBody>
          <a:bodyPr wrap="square">
            <a:spAutoFit/>
          </a:bodyPr>
          <a:lstStyle/>
          <a:p>
            <a:r>
              <a:rPr lang="en-US" sz="1600" b="1" dirty="0"/>
              <a:t>SNP-SNV expression quantitative loci mapping analysis: </a:t>
            </a:r>
          </a:p>
          <a:p>
            <a:r>
              <a:rPr lang="en-US" sz="1600" dirty="0"/>
              <a:t>We identified 54 </a:t>
            </a:r>
            <a:r>
              <a:rPr lang="en-US" sz="1600" dirty="0" err="1"/>
              <a:t>eQTLs</a:t>
            </a:r>
            <a:r>
              <a:rPr lang="en-US" sz="1600" dirty="0"/>
              <a:t> with a lead SV association (denoted SV-</a:t>
            </a:r>
            <a:r>
              <a:rPr lang="en-US" sz="1600" dirty="0" err="1"/>
              <a:t>eQTL</a:t>
            </a:r>
            <a:r>
              <a:rPr lang="en-US" sz="1600" dirty="0"/>
              <a:t>) and 10,100 </a:t>
            </a:r>
            <a:r>
              <a:rPr lang="en-US" sz="1600" dirty="0" err="1"/>
              <a:t>eQTLs</a:t>
            </a:r>
            <a:r>
              <a:rPr lang="en-US" sz="1600" dirty="0"/>
              <a:t> with a lead SNP association (10% FDR). </a:t>
            </a:r>
          </a:p>
          <a:p>
            <a:r>
              <a:rPr lang="en-US" sz="1600" dirty="0"/>
              <a:t>Although SNPs contribute more </a:t>
            </a:r>
            <a:r>
              <a:rPr lang="en-US" sz="1600" dirty="0" err="1"/>
              <a:t>eQTLs</a:t>
            </a:r>
            <a:r>
              <a:rPr lang="en-US" sz="1600" dirty="0"/>
              <a:t> overall, our results suggest SVs have a disproportionate impact on gene expression relative to their number. </a:t>
            </a:r>
          </a:p>
        </p:txBody>
      </p:sp>
    </p:spTree>
    <p:extLst>
      <p:ext uri="{BB962C8B-B14F-4D97-AF65-F5344CB8AC3E}">
        <p14:creationId xmlns:p14="http://schemas.microsoft.com/office/powerpoint/2010/main" val="20687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Clinical Sequencing – Federal Initiatives  </a:t>
            </a:r>
          </a:p>
        </p:txBody>
      </p:sp>
      <p:sp>
        <p:nvSpPr>
          <p:cNvPr id="3" name="Content Placeholder 2"/>
          <p:cNvSpPr>
            <a:spLocks noGrp="1"/>
          </p:cNvSpPr>
          <p:nvPr>
            <p:ph idx="1"/>
          </p:nvPr>
        </p:nvSpPr>
        <p:spPr/>
        <p:txBody>
          <a:bodyPr>
            <a:normAutofit fontScale="92500" lnSpcReduction="20000"/>
          </a:bodyPr>
          <a:lstStyle/>
          <a:p>
            <a:r>
              <a:rPr lang="en-US" dirty="0"/>
              <a:t>International Cancer Genome Consortium (ICCG) and The Cancer Genome Atlas (TCGA) projects chart the genomic changes involved in more than 20 types of cancer (WGS of 5000 individuals, WES of 10,000 individuals).</a:t>
            </a:r>
          </a:p>
          <a:p>
            <a:endParaRPr lang="en-US" dirty="0"/>
          </a:p>
          <a:p>
            <a:r>
              <a:rPr lang="en-US" dirty="0"/>
              <a:t>Genomes England Project (the 100,000 Genomes Project) 2014, UK 10K Project. -&gt; </a:t>
            </a:r>
            <a:r>
              <a:rPr lang="en-US" b="1" dirty="0"/>
              <a:t>UK Biobank</a:t>
            </a:r>
          </a:p>
          <a:p>
            <a:endParaRPr lang="en-US" dirty="0"/>
          </a:p>
          <a:p>
            <a:r>
              <a:rPr lang="en-US" dirty="0"/>
              <a:t>Million Genome Project from Obama’s Precision Medicine Initiative, 2015. -&gt; </a:t>
            </a:r>
            <a:r>
              <a:rPr lang="en-US" b="1" dirty="0"/>
              <a:t>All of Us Project</a:t>
            </a:r>
            <a:r>
              <a:rPr lang="en-US" dirty="0"/>
              <a:t> </a:t>
            </a:r>
          </a:p>
          <a:p>
            <a:pPr marL="0" indent="0">
              <a:buNone/>
            </a:pPr>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8</a:t>
            </a:fld>
            <a:endParaRPr lang="en-US" dirty="0"/>
          </a:p>
        </p:txBody>
      </p:sp>
    </p:spTree>
    <p:extLst>
      <p:ext uri="{BB962C8B-B14F-4D97-AF65-F5344CB8AC3E}">
        <p14:creationId xmlns:p14="http://schemas.microsoft.com/office/powerpoint/2010/main" val="2566495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Clinical Sequencing – Private Sections </a:t>
            </a:r>
          </a:p>
        </p:txBody>
      </p:sp>
      <p:sp>
        <p:nvSpPr>
          <p:cNvPr id="3" name="Content Placeholder 2"/>
          <p:cNvSpPr>
            <a:spLocks noGrp="1"/>
          </p:cNvSpPr>
          <p:nvPr>
            <p:ph idx="1"/>
          </p:nvPr>
        </p:nvSpPr>
        <p:spPr/>
        <p:txBody>
          <a:bodyPr>
            <a:normAutofit/>
          </a:bodyPr>
          <a:lstStyle/>
          <a:p>
            <a:r>
              <a:rPr lang="en-US" dirty="0"/>
              <a:t>J. Craig Venter plans to sequence one million genomes by 2020 using private funding.</a:t>
            </a:r>
          </a:p>
          <a:p>
            <a:r>
              <a:rPr lang="en-US" dirty="0"/>
              <a:t>One of the world’s largest private bio-banks, 23andMe, collected 800,000 spit samples.</a:t>
            </a:r>
          </a:p>
          <a:p>
            <a:r>
              <a:rPr lang="en-US" dirty="0"/>
              <a:t>Large disease consortia and hospitals/institutions/pharmaceutical/biotech companies conduct whole genome sequencing of clinical samples.</a:t>
            </a:r>
          </a:p>
          <a:p>
            <a:endParaRPr lang="en-US"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9</a:t>
            </a:fld>
            <a:endParaRPr lang="en-US" dirty="0"/>
          </a:p>
        </p:txBody>
      </p:sp>
    </p:spTree>
    <p:extLst>
      <p:ext uri="{BB962C8B-B14F-4D97-AF65-F5344CB8AC3E}">
        <p14:creationId xmlns:p14="http://schemas.microsoft.com/office/powerpoint/2010/main" val="98654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35150</TotalTime>
  <Words>4088</Words>
  <Application>Microsoft Macintosh PowerPoint</Application>
  <PresentationFormat>On-screen Show (4:3)</PresentationFormat>
  <Paragraphs>475</Paragraphs>
  <Slides>60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Cambria Math</vt:lpstr>
      <vt:lpstr>DIN Alternate</vt:lpstr>
      <vt:lpstr>Times New Roman</vt:lpstr>
      <vt:lpstr>Office Theme</vt:lpstr>
      <vt:lpstr>Genetic Privacy:  Risks, Ethics, Regulations, and Protection Techniques</vt:lpstr>
      <vt:lpstr>Outline</vt:lpstr>
      <vt:lpstr>Human’s Place in Nature</vt:lpstr>
      <vt:lpstr>Map of early human Migrations “Out-of-Africa”</vt:lpstr>
      <vt:lpstr>PowerPoint Presentation</vt:lpstr>
      <vt:lpstr>Simplified Model of Human Evolutionary History</vt:lpstr>
      <vt:lpstr>The 1000 Genomes Project</vt:lpstr>
      <vt:lpstr>Clinical Sequencing – Federal Initiatives  </vt:lpstr>
      <vt:lpstr>Clinical Sequencing – Private Sections </vt:lpstr>
      <vt:lpstr>From Genomics to Metagenomics</vt:lpstr>
      <vt:lpstr>Outline</vt:lpstr>
      <vt:lpstr>Genetic Privacy</vt:lpstr>
      <vt:lpstr>Genetic Privacy Risks</vt:lpstr>
      <vt:lpstr>Identity Tracing Attacks</vt:lpstr>
      <vt:lpstr>Searching with Meta-data</vt:lpstr>
      <vt:lpstr>Searching with Meta-data</vt:lpstr>
      <vt:lpstr>Identity Tracing by  Genealogical Triangulation</vt:lpstr>
      <vt:lpstr>Identity Tracing by  Phenotypic Prediction</vt:lpstr>
      <vt:lpstr>Identity Tracing by  Side-channel Leaks</vt:lpstr>
      <vt:lpstr>Attribute Disclosure Attacks via DNA (ADAD)</vt:lpstr>
      <vt:lpstr>ADAD: the Simplest Scenario</vt:lpstr>
      <vt:lpstr>ADAD: the Summary Statistic Scenario</vt:lpstr>
      <vt:lpstr>ADAD: the gene expression scenario</vt:lpstr>
      <vt:lpstr>Completion attacks</vt:lpstr>
      <vt:lpstr>Completion attacks</vt:lpstr>
      <vt:lpstr>Homer’s attack</vt:lpstr>
      <vt:lpstr>PowerPoint Presentation</vt:lpstr>
      <vt:lpstr>The Golden State Cold Case</vt:lpstr>
      <vt:lpstr>Ethics and Privacy</vt:lpstr>
      <vt:lpstr>Outline</vt:lpstr>
      <vt:lpstr>Ethics of genetic privacy  and current regulations</vt:lpstr>
      <vt:lpstr>Ethics and HIPAA Review</vt:lpstr>
      <vt:lpstr>Introduction to HIPAA</vt:lpstr>
      <vt:lpstr>Information Protected by HIPAA</vt:lpstr>
      <vt:lpstr>Information NOT Protected by HIPPA</vt:lpstr>
      <vt:lpstr>HIPAA Breaches</vt:lpstr>
      <vt:lpstr>NIH Policy and Ethics Issues</vt:lpstr>
      <vt:lpstr>Coverage and Reimbursement of Genetic Tests</vt:lpstr>
      <vt:lpstr>HIPAA Safe Harbor Rule</vt:lpstr>
      <vt:lpstr>Genetic Discrimination</vt:lpstr>
      <vt:lpstr>Informed Consent  for Genomic Research</vt:lpstr>
      <vt:lpstr>Intellectual Property</vt:lpstr>
      <vt:lpstr>Privacy in Genomics</vt:lpstr>
      <vt:lpstr>Outline</vt:lpstr>
      <vt:lpstr>Techniques for Privacy Protection</vt:lpstr>
      <vt:lpstr>Access Control</vt:lpstr>
      <vt:lpstr>Differential Privacy (DP)</vt:lpstr>
      <vt:lpstr>Differential Guarantee</vt:lpstr>
      <vt:lpstr>Differential Privacy  in Machine Learning</vt:lpstr>
      <vt:lpstr>Federated Learning (FL)</vt:lpstr>
      <vt:lpstr>FedDP: Differentially Private FL for Disease Prediction</vt:lpstr>
      <vt:lpstr>Homomorphic Encryption (HE)</vt:lpstr>
      <vt:lpstr>Secure and Privacy-preserving ML  via HE</vt:lpstr>
      <vt:lpstr>iDASH 2019: HE-Imputation</vt:lpstr>
      <vt:lpstr>Secure Multiparty Computation (SMC)</vt:lpstr>
      <vt:lpstr>Secure Multiparty Computation (SMC)</vt:lpstr>
      <vt:lpstr>Secure Multiparty Computation</vt:lpstr>
      <vt:lpstr>Secure GWAS Using SMC</vt:lpstr>
      <vt:lpstr>Summary of Protection Techniques</vt:lpstr>
      <vt:lpstr>Conclusion</vt:lpstr>
    </vt:vector>
  </TitlesOfParts>
  <Company>UNCC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Xinghua Shi</dc:creator>
  <cp:lastModifiedBy>Xinghua Mindy Shi</cp:lastModifiedBy>
  <cp:revision>1380</cp:revision>
  <dcterms:created xsi:type="dcterms:W3CDTF">2014-01-08T21:29:38Z</dcterms:created>
  <dcterms:modified xsi:type="dcterms:W3CDTF">2023-03-31T20:24:46Z</dcterms:modified>
</cp:coreProperties>
</file>